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web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95" r:id="rId5"/>
    <p:sldId id="291" r:id="rId6"/>
    <p:sldId id="296" r:id="rId7"/>
    <p:sldId id="297" r:id="rId8"/>
    <p:sldId id="299" r:id="rId9"/>
    <p:sldId id="298" r:id="rId10"/>
    <p:sldId id="300" r:id="rId11"/>
    <p:sldId id="301" r:id="rId12"/>
    <p:sldId id="302" r:id="rId13"/>
    <p:sldId id="303" r:id="rId14"/>
    <p:sldId id="293"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383A8"/>
    <a:srgbClr val="D578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502" autoAdjust="0"/>
    <p:restoredTop sz="94660"/>
  </p:normalViewPr>
  <p:slideViewPr>
    <p:cSldViewPr snapToGrid="0">
      <p:cViewPr varScale="1">
        <p:scale>
          <a:sx n="69" d="100"/>
          <a:sy n="69" d="100"/>
        </p:scale>
        <p:origin x="882" y="60"/>
      </p:cViewPr>
      <p:guideLst>
        <p:guide orient="horz" pos="2183"/>
        <p:guide pos="3840"/>
      </p:guideLst>
    </p:cSldViewPr>
  </p:slideViewPr>
  <p:notesTextViewPr>
    <p:cViewPr>
      <p:scale>
        <a:sx n="1" d="1"/>
        <a:sy n="1" d="1"/>
      </p:scale>
      <p:origin x="0" y="0"/>
    </p:cViewPr>
  </p:notesTextViewPr>
  <p:sorterViewPr>
    <p:cViewPr>
      <p:scale>
        <a:sx n="54" d="100"/>
        <a:sy n="54" d="100"/>
      </p:scale>
      <p:origin x="0" y="0"/>
    </p:cViewPr>
  </p:sorter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AC64BD-A768-4C3A-A519-8BA0C80142E2}" type="datetimeFigureOut">
              <a:rPr lang="zh-CN" altLang="en-US" smtClean="0"/>
              <a:t>2020/1/8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54CC52-9760-4253-8410-5F2F97CD039A}" type="slidenum">
              <a:rPr lang="zh-CN" altLang="en-US" smtClean="0"/>
              <a:t>‹#›</a:t>
            </a:fld>
            <a:endParaRPr lang="zh-CN" altLang="en-US"/>
          </a:p>
        </p:txBody>
      </p:sp>
    </p:spTree>
    <p:extLst>
      <p:ext uri="{BB962C8B-B14F-4D97-AF65-F5344CB8AC3E}">
        <p14:creationId xmlns:p14="http://schemas.microsoft.com/office/powerpoint/2010/main" val="397933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D138E6-E906-4F92-996E-008D3C1AE50D}" type="slidenum">
              <a:rPr lang="zh-CN" altLang="en-US" smtClean="0"/>
              <a:t>5</a:t>
            </a:fld>
            <a:endParaRPr lang="zh-CN" altLang="en-US"/>
          </a:p>
        </p:txBody>
      </p:sp>
    </p:spTree>
    <p:extLst>
      <p:ext uri="{BB962C8B-B14F-4D97-AF65-F5344CB8AC3E}">
        <p14:creationId xmlns:p14="http://schemas.microsoft.com/office/powerpoint/2010/main" val="1306530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ED138E6-E906-4F92-996E-008D3C1AE50D}" type="slidenum">
              <a:rPr lang="zh-CN" altLang="en-US" smtClean="0"/>
              <a:t>6</a:t>
            </a:fld>
            <a:endParaRPr lang="zh-CN" altLang="en-US"/>
          </a:p>
        </p:txBody>
      </p:sp>
    </p:spTree>
    <p:extLst>
      <p:ext uri="{BB962C8B-B14F-4D97-AF65-F5344CB8AC3E}">
        <p14:creationId xmlns:p14="http://schemas.microsoft.com/office/powerpoint/2010/main" val="2833487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82762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98653943"/>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1218415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5825717"/>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2020/1/8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8117047"/>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219222" y="196313"/>
            <a:ext cx="10515600" cy="535207"/>
          </a:xfrm>
        </p:spPr>
        <p:txBody>
          <a:bodyPr>
            <a:normAutofit/>
          </a:bodyPr>
          <a:lstStyle>
            <a:lvl1pPr>
              <a:defRPr sz="3200" b="1">
                <a:solidFill>
                  <a:schemeClr val="tx2"/>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440602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a:lum/>
          </a:blip>
          <a:stretch>
            <a:fillRect t="-4000" b="-4000"/>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523006"/>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bg>
      <p:bgPr>
        <a:blipFill dpi="0" rotWithShape="1">
          <a:blip r:embed="rId2">
            <a:lum/>
          </a:blip>
          <a:stretch>
            <a:fillRect t="-4000" b="-4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94758376"/>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7780565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188717747"/>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2550143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87547280"/>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198257953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2339805529"/>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436416800"/>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3145663573"/>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1114630953"/>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2437539087"/>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2200987027"/>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3394675828"/>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499419540"/>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982891957"/>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2012480031"/>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3519662339"/>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1051083311"/>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3947957448"/>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2845768750"/>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799198819"/>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3611030637"/>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9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2608904944"/>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0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3986204122"/>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2527917285"/>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3117918789"/>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2472546734"/>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1763720266"/>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2429537597"/>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5" name="标题占位符 1"/>
          <p:cNvSpPr>
            <a:spLocks noGrp="1"/>
          </p:cNvSpPr>
          <p:nvPr>
            <p:ph type="title"/>
          </p:nvPr>
        </p:nvSpPr>
        <p:spPr>
          <a:xfrm>
            <a:off x="190575" y="260648"/>
            <a:ext cx="10972800" cy="418058"/>
          </a:xfrm>
          <a:prstGeom prst="rect">
            <a:avLst/>
          </a:prstGeom>
        </p:spPr>
        <p:txBody>
          <a:bodyPr vert="horz" lIns="91440" tIns="45720" rIns="91440" bIns="45720" rtlCol="0" anchor="ctr">
            <a:normAutofit/>
          </a:bodyPr>
          <a:lstStyle>
            <a:lvl1pPr algn="l">
              <a:defRPr sz="3200"/>
            </a:lvl1pPr>
          </a:lstStyle>
          <a:p>
            <a:r>
              <a:rPr lang="zh-CN" altLang="en-US"/>
              <a:t>单击此处编辑母版标题样式</a:t>
            </a:r>
          </a:p>
        </p:txBody>
      </p:sp>
    </p:spTree>
    <p:extLst>
      <p:ext uri="{BB962C8B-B14F-4D97-AF65-F5344CB8AC3E}">
        <p14:creationId xmlns:p14="http://schemas.microsoft.com/office/powerpoint/2010/main" val="378292469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image" Target="../media/image1.jpeg"/><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9">
            <a:lum/>
          </a:blip>
          <a:stretch>
            <a:fillRect t="-8000" b="-8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03094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tags" Target="../tags/tag4.xml"/><Relationship Id="rId7"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audio" Target="../media/media1.mp3"/><Relationship Id="rId5" Type="http://schemas.microsoft.com/office/2007/relationships/media" Target="../media/media1.mp3"/><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webp"/><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webp"/><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webp"/><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webp"/><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8.xml"/><Relationship Id="rId7" Type="http://schemas.openxmlformats.org/officeDocument/2006/relationships/tags" Target="../tags/tag12.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5" Type="http://schemas.openxmlformats.org/officeDocument/2006/relationships/tags" Target="../tags/tag10.xml"/><Relationship Id="rId10" Type="http://schemas.openxmlformats.org/officeDocument/2006/relationships/image" Target="../media/image14.png"/><Relationship Id="rId4" Type="http://schemas.openxmlformats.org/officeDocument/2006/relationships/tags" Target="../tags/tag9.xml"/><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矩形 3"/>
          <p:cNvSpPr txBox="1">
            <a:spLocks noChangeArrowheads="1"/>
          </p:cNvSpPr>
          <p:nvPr>
            <p:custDataLst>
              <p:tags r:id="rId1"/>
            </p:custDataLst>
          </p:nvPr>
        </p:nvSpPr>
        <p:spPr bwMode="auto">
          <a:xfrm>
            <a:off x="5000672" y="3142089"/>
            <a:ext cx="6981199"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itchFamily="34" charset="-122"/>
              </a:defRPr>
            </a:lvl9pPr>
          </a:lstStyle>
          <a:p>
            <a:pPr algn="r"/>
            <a:r>
              <a:rPr lang="zh-CN" altLang="en-US" sz="5400" b="1" dirty="0">
                <a:solidFill>
                  <a:schemeClr val="tx2"/>
                </a:solidFill>
                <a:latin typeface="微软雅黑" pitchFamily="34" charset="-122"/>
                <a:ea typeface="微软雅黑" pitchFamily="34" charset="-122"/>
              </a:rPr>
              <a:t>香港山西商會</a:t>
            </a:r>
          </a:p>
        </p:txBody>
      </p:sp>
      <p:grpSp>
        <p:nvGrpSpPr>
          <p:cNvPr id="11" name="PA_组合 10"/>
          <p:cNvGrpSpPr/>
          <p:nvPr>
            <p:custDataLst>
              <p:tags r:id="rId2"/>
            </p:custDataLst>
          </p:nvPr>
        </p:nvGrpSpPr>
        <p:grpSpPr>
          <a:xfrm>
            <a:off x="6975943" y="3229481"/>
            <a:ext cx="465466" cy="472063"/>
            <a:chOff x="10019977" y="-551766"/>
            <a:chExt cx="2093913" cy="2122488"/>
          </a:xfrm>
          <a:solidFill>
            <a:schemeClr val="accent2"/>
          </a:solidFill>
        </p:grpSpPr>
        <p:sp>
          <p:nvSpPr>
            <p:cNvPr id="12"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13"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17" name="PA_组合 16"/>
          <p:cNvGrpSpPr/>
          <p:nvPr>
            <p:custDataLst>
              <p:tags r:id="rId3"/>
            </p:custDataLst>
          </p:nvPr>
        </p:nvGrpSpPr>
        <p:grpSpPr>
          <a:xfrm>
            <a:off x="7669571" y="4245099"/>
            <a:ext cx="465466" cy="472063"/>
            <a:chOff x="4910385" y="-2248866"/>
            <a:chExt cx="2093913" cy="2122488"/>
          </a:xfrm>
          <a:solidFill>
            <a:schemeClr val="accent4"/>
          </a:solidFill>
        </p:grpSpPr>
        <p:sp>
          <p:nvSpPr>
            <p:cNvPr id="18" name="Freeform 6"/>
            <p:cNvSpPr>
              <a:spLocks noEditPoints="1"/>
            </p:cNvSpPr>
            <p:nvPr/>
          </p:nvSpPr>
          <p:spPr bwMode="auto">
            <a:xfrm>
              <a:off x="4910385" y="-22488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19" name="Freeform 5"/>
            <p:cNvSpPr>
              <a:spLocks noEditPoints="1"/>
            </p:cNvSpPr>
            <p:nvPr/>
          </p:nvSpPr>
          <p:spPr bwMode="auto">
            <a:xfrm>
              <a:off x="5341463" y="-1826020"/>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C4261D"/>
                </a:solidFill>
              </a:endParaRPr>
            </a:p>
          </p:txBody>
        </p:sp>
      </p:grpSp>
      <p:sp>
        <p:nvSpPr>
          <p:cNvPr id="20" name="PA_矩形 3"/>
          <p:cNvSpPr txBox="1">
            <a:spLocks noChangeArrowheads="1"/>
          </p:cNvSpPr>
          <p:nvPr>
            <p:custDataLst>
              <p:tags r:id="rId4"/>
            </p:custDataLst>
          </p:nvPr>
        </p:nvSpPr>
        <p:spPr bwMode="auto">
          <a:xfrm>
            <a:off x="8007513" y="1419455"/>
            <a:ext cx="3669558" cy="1325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itchFamily="34" charset="-122"/>
              </a:defRPr>
            </a:lvl9pPr>
          </a:lstStyle>
          <a:p>
            <a:pPr algn="r"/>
            <a:r>
              <a:rPr lang="zh-CN" altLang="en-US" sz="11500" dirty="0">
                <a:solidFill>
                  <a:schemeClr val="tx2"/>
                </a:solidFill>
                <a:latin typeface="Impact" pitchFamily="34" charset="0"/>
              </a:rPr>
              <a:t>會  刊</a:t>
            </a:r>
          </a:p>
        </p:txBody>
      </p:sp>
      <p:pic>
        <p:nvPicPr>
          <p:cNvPr id="2" name="iris - Letter">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8"/>
          <a:stretch>
            <a:fillRect/>
          </a:stretch>
        </p:blipFill>
        <p:spPr>
          <a:xfrm>
            <a:off x="4695872" y="-1609164"/>
            <a:ext cx="609600" cy="609600"/>
          </a:xfrm>
          <a:prstGeom prst="rect">
            <a:avLst/>
          </a:prstGeom>
        </p:spPr>
      </p:pic>
      <p:sp>
        <p:nvSpPr>
          <p:cNvPr id="3" name="文本框 2">
            <a:extLst>
              <a:ext uri="{FF2B5EF4-FFF2-40B4-BE49-F238E27FC236}">
                <a16:creationId xmlns:a16="http://schemas.microsoft.com/office/drawing/2014/main" id="{E84E3C84-6C17-4A97-96AB-EFE3CC9A9F48}"/>
              </a:ext>
            </a:extLst>
          </p:cNvPr>
          <p:cNvSpPr txBox="1"/>
          <p:nvPr/>
        </p:nvSpPr>
        <p:spPr>
          <a:xfrm>
            <a:off x="8235165" y="4245099"/>
            <a:ext cx="3214254" cy="400110"/>
          </a:xfrm>
          <a:prstGeom prst="rect">
            <a:avLst/>
          </a:prstGeom>
          <a:noFill/>
        </p:spPr>
        <p:txBody>
          <a:bodyPr wrap="square" rtlCol="0">
            <a:spAutoFit/>
          </a:bodyPr>
          <a:lstStyle/>
          <a:p>
            <a:r>
              <a:rPr lang="en-US" altLang="zh-CN" sz="2000" b="1" dirty="0">
                <a:solidFill>
                  <a:schemeClr val="tx2"/>
                </a:solidFill>
                <a:latin typeface="微软雅黑" pitchFamily="34" charset="-122"/>
                <a:ea typeface="微软雅黑" pitchFamily="34" charset="-122"/>
                <a:cs typeface="+mj-cs"/>
              </a:rPr>
              <a:t>          2019</a:t>
            </a:r>
            <a:r>
              <a:rPr lang="zh-CN" altLang="en-US" sz="2000" b="1" dirty="0">
                <a:solidFill>
                  <a:schemeClr val="tx2"/>
                </a:solidFill>
                <a:latin typeface="微软雅黑" pitchFamily="34" charset="-122"/>
                <a:ea typeface="微软雅黑" pitchFamily="34" charset="-122"/>
                <a:cs typeface="+mj-cs"/>
              </a:rPr>
              <a:t>年</a:t>
            </a:r>
            <a:r>
              <a:rPr lang="en-US" altLang="zh-CN" sz="2000" b="1" dirty="0">
                <a:solidFill>
                  <a:schemeClr val="tx2"/>
                </a:solidFill>
                <a:latin typeface="微软雅黑" pitchFamily="34" charset="-122"/>
                <a:ea typeface="微软雅黑" pitchFamily="34" charset="-122"/>
                <a:cs typeface="+mj-cs"/>
              </a:rPr>
              <a:t>10</a:t>
            </a:r>
            <a:r>
              <a:rPr lang="zh-CN" altLang="en-US" sz="2000" b="1" dirty="0">
                <a:solidFill>
                  <a:schemeClr val="tx2"/>
                </a:solidFill>
                <a:latin typeface="微软雅黑" pitchFamily="34" charset="-122"/>
                <a:ea typeface="微软雅黑" pitchFamily="34" charset="-122"/>
                <a:cs typeface="+mj-cs"/>
              </a:rPr>
              <a:t>月刊</a:t>
            </a:r>
          </a:p>
        </p:txBody>
      </p:sp>
    </p:spTree>
    <p:extLst>
      <p:ext uri="{BB962C8B-B14F-4D97-AF65-F5344CB8AC3E}">
        <p14:creationId xmlns:p14="http://schemas.microsoft.com/office/powerpoint/2010/main" val="2462948263"/>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p15="http://schemas.microsoft.com/office/powerpoint/2012/main" xmlns="">
      <p:transition spd="med" advClick="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par>
                          <p:cTn id="7" fill="hold" nodeType="afterGroup">
                            <p:stCondLst>
                              <p:cond delay="1"/>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4"/>
                                        </p:tgtEl>
                                        <p:attrNameLst>
                                          <p:attrName>style.visibility</p:attrName>
                                        </p:attrNameLst>
                                      </p:cBhvr>
                                      <p:to>
                                        <p:strVal val="visible"/>
                                      </p:to>
                                    </p:set>
                                    <p:anim calcmode="lin" valueType="num">
                                      <p:cBhvr>
                                        <p:cTn id="10"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4"/>
                                        </p:tgtEl>
                                        <p:attrNameLst>
                                          <p:attrName>ppt_y</p:attrName>
                                        </p:attrNameLst>
                                      </p:cBhvr>
                                      <p:tavLst>
                                        <p:tav tm="0">
                                          <p:val>
                                            <p:strVal val="#ppt_y"/>
                                          </p:val>
                                        </p:tav>
                                        <p:tav tm="100000">
                                          <p:val>
                                            <p:strVal val="#ppt_y"/>
                                          </p:val>
                                        </p:tav>
                                      </p:tavLst>
                                    </p:anim>
                                    <p:anim calcmode="lin" valueType="num">
                                      <p:cBhvr>
                                        <p:cTn id="12"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4"/>
                                        </p:tgtEl>
                                      </p:cBhvr>
                                    </p:animEffect>
                                  </p:childTnLst>
                                </p:cTn>
                              </p:par>
                            </p:childTnLst>
                          </p:cTn>
                        </p:par>
                        <p:par>
                          <p:cTn id="15" fill="hold" nodeType="afterGroup">
                            <p:stCondLst>
                              <p:cond delay="751"/>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0"/>
                                        </p:tgtEl>
                                        <p:attrNameLst>
                                          <p:attrName>ppt_y</p:attrName>
                                        </p:attrNameLst>
                                      </p:cBhvr>
                                      <p:tavLst>
                                        <p:tav tm="0">
                                          <p:val>
                                            <p:strVal val="#ppt_y"/>
                                          </p:val>
                                        </p:tav>
                                        <p:tav tm="100000">
                                          <p:val>
                                            <p:strVal val="#ppt_y"/>
                                          </p:val>
                                        </p:tav>
                                      </p:tavLst>
                                    </p:anim>
                                    <p:anim calcmode="lin" valueType="num">
                                      <p:cBhvr>
                                        <p:cTn id="20"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0"/>
                                        </p:tgtEl>
                                      </p:cBhvr>
                                    </p:animEffect>
                                  </p:childTnLst>
                                </p:cTn>
                              </p:par>
                              <p:par>
                                <p:cTn id="23" presetID="2" presetClass="entr" presetSubtype="12" fill="hold" nodeType="withEffect">
                                  <p:stCondLst>
                                    <p:cond delay="40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8" presetClass="emph" presetSubtype="0" fill="hold" nodeType="withEffect">
                                  <p:stCondLst>
                                    <p:cond delay="400"/>
                                  </p:stCondLst>
                                  <p:childTnLst>
                                    <p:animRot by="21600000">
                                      <p:cBhvr>
                                        <p:cTn id="28" dur="2000" fill="hold"/>
                                        <p:tgtEl>
                                          <p:spTgt spid="11"/>
                                        </p:tgtEl>
                                        <p:attrNameLst>
                                          <p:attrName>r</p:attrName>
                                        </p:attrNameLst>
                                      </p:cBhvr>
                                    </p:animRot>
                                  </p:childTnLst>
                                </p:cTn>
                              </p:par>
                              <p:par>
                                <p:cTn id="29" presetID="2" presetClass="entr" presetSubtype="12" fill="hold" nodeType="withEffect">
                                  <p:stCondLst>
                                    <p:cond delay="20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2000" fill="hold"/>
                                        <p:tgtEl>
                                          <p:spTgt spid="17"/>
                                        </p:tgtEl>
                                        <p:attrNameLst>
                                          <p:attrName>ppt_x</p:attrName>
                                        </p:attrNameLst>
                                      </p:cBhvr>
                                      <p:tavLst>
                                        <p:tav tm="0">
                                          <p:val>
                                            <p:strVal val="0-#ppt_w/2"/>
                                          </p:val>
                                        </p:tav>
                                        <p:tav tm="100000">
                                          <p:val>
                                            <p:strVal val="#ppt_x"/>
                                          </p:val>
                                        </p:tav>
                                      </p:tavLst>
                                    </p:anim>
                                    <p:anim calcmode="lin" valueType="num">
                                      <p:cBhvr additive="base">
                                        <p:cTn id="32" dur="2000" fill="hold"/>
                                        <p:tgtEl>
                                          <p:spTgt spid="17"/>
                                        </p:tgtEl>
                                        <p:attrNameLst>
                                          <p:attrName>ppt_y</p:attrName>
                                        </p:attrNameLst>
                                      </p:cBhvr>
                                      <p:tavLst>
                                        <p:tav tm="0">
                                          <p:val>
                                            <p:strVal val="1+#ppt_h/2"/>
                                          </p:val>
                                        </p:tav>
                                        <p:tav tm="100000">
                                          <p:val>
                                            <p:strVal val="#ppt_y"/>
                                          </p:val>
                                        </p:tav>
                                      </p:tavLst>
                                    </p:anim>
                                  </p:childTnLst>
                                </p:cTn>
                              </p:par>
                              <p:par>
                                <p:cTn id="33" presetID="8" presetClass="emph" presetSubtype="0" fill="hold" nodeType="withEffect">
                                  <p:stCondLst>
                                    <p:cond delay="800"/>
                                  </p:stCondLst>
                                  <p:childTnLst>
                                    <p:animRot by="21600000">
                                      <p:cBhvr>
                                        <p:cTn id="34" dur="2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5" repeatCount="indefinite" fill="hold" display="0">
                  <p:stCondLst>
                    <p:cond delay="indefinite"/>
                  </p:stCondLst>
                  <p:endCondLst>
                    <p:cond evt="onPrev" delay="0">
                      <p:tgtEl>
                        <p:sldTgt/>
                      </p:tgtEl>
                    </p:cond>
                    <p:cond evt="onStopAudio" delay="0">
                      <p:tgtEl>
                        <p:sldTgt/>
                      </p:tgtEl>
                    </p:cond>
                  </p:endCondLst>
                </p:cTn>
                <p:tgtEl>
                  <p:spTgt spid="2"/>
                </p:tgtEl>
              </p:cMediaNode>
            </p:audio>
          </p:childTnLst>
        </p:cTn>
      </p:par>
    </p:tnLst>
    <p:bldLst>
      <p:bldP spid="4"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p:cNvSpPr/>
          <p:nvPr/>
        </p:nvSpPr>
        <p:spPr>
          <a:xfrm>
            <a:off x="4215130" y="777240"/>
            <a:ext cx="6736080" cy="5364480"/>
          </a:xfrm>
          <a:prstGeom prst="rect">
            <a:avLst/>
          </a:prstGeom>
          <a:noFill/>
          <a:ln w="88900">
            <a:solidFill>
              <a:srgbClr val="6383A8"/>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1343641" y="2904392"/>
            <a:ext cx="5044440" cy="103568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5" name="文本框 54"/>
          <p:cNvSpPr txBox="1"/>
          <p:nvPr/>
        </p:nvSpPr>
        <p:spPr>
          <a:xfrm>
            <a:off x="2096751" y="2985037"/>
            <a:ext cx="1508760" cy="798830"/>
          </a:xfrm>
          <a:prstGeom prst="rect">
            <a:avLst/>
          </a:prstGeom>
          <a:noFill/>
        </p:spPr>
        <p:txBody>
          <a:bodyPr wrap="square" rtlCol="0">
            <a:spAutoFit/>
          </a:bodyPr>
          <a:lstStyle/>
          <a:p>
            <a:r>
              <a:rPr lang="zh-CN" altLang="en-US" sz="4600" b="1" dirty="0">
                <a:solidFill>
                  <a:schemeClr val="bg1"/>
                </a:solidFill>
                <a:latin typeface="微软雅黑" panose="020B0503020204020204" charset="-122"/>
                <a:ea typeface="微软雅黑"/>
              </a:rPr>
              <a:t>目錄</a:t>
            </a:r>
          </a:p>
        </p:txBody>
      </p:sp>
      <p:sp>
        <p:nvSpPr>
          <p:cNvPr id="56" name="文本框 55"/>
          <p:cNvSpPr txBox="1"/>
          <p:nvPr/>
        </p:nvSpPr>
        <p:spPr>
          <a:xfrm>
            <a:off x="3559791" y="3153947"/>
            <a:ext cx="2402058" cy="553085"/>
          </a:xfrm>
          <a:prstGeom prst="rect">
            <a:avLst/>
          </a:prstGeom>
          <a:noFill/>
        </p:spPr>
        <p:txBody>
          <a:bodyPr wrap="square" rtlCol="0">
            <a:spAutoFit/>
          </a:bodyPr>
          <a:lstStyle/>
          <a:p>
            <a:r>
              <a:rPr lang="en-US" altLang="zh-CN" sz="3000" b="1">
                <a:solidFill>
                  <a:schemeClr val="bg1"/>
                </a:solidFill>
              </a:rPr>
              <a:t>CONTENTS</a:t>
            </a:r>
          </a:p>
        </p:txBody>
      </p:sp>
      <p:sp>
        <p:nvSpPr>
          <p:cNvPr id="36" name="文本框 35"/>
          <p:cNvSpPr txBox="1"/>
          <p:nvPr/>
        </p:nvSpPr>
        <p:spPr>
          <a:xfrm>
            <a:off x="8141315" y="3075981"/>
            <a:ext cx="2236510" cy="707886"/>
          </a:xfrm>
          <a:prstGeom prst="rect">
            <a:avLst/>
          </a:prstGeom>
          <a:noFill/>
        </p:spPr>
        <p:txBody>
          <a:bodyPr wrap="none" rtlCol="0">
            <a:spAutoFit/>
          </a:bodyPr>
          <a:lstStyle/>
          <a:p>
            <a:pPr algn="l" defTabSz="456565">
              <a:defRPr/>
            </a:pPr>
            <a:r>
              <a:rPr lang="zh-CN" altLang="en-US" sz="4000" b="1" dirty="0">
                <a:solidFill>
                  <a:schemeClr val="tx1">
                    <a:lumMod val="65000"/>
                    <a:lumOff val="35000"/>
                  </a:schemeClr>
                </a:solidFill>
                <a:latin typeface="微软雅黑" panose="020B0503020204020204" charset="-122"/>
                <a:ea typeface="微软雅黑"/>
                <a:sym typeface="+mn-ea"/>
              </a:rPr>
              <a:t>會員活動</a:t>
            </a:r>
            <a:endParaRPr kumimoji="1" lang="zh-CN" altLang="en-US" sz="4000" b="1" kern="0" dirty="0">
              <a:solidFill>
                <a:schemeClr val="tx1">
                  <a:lumMod val="65000"/>
                  <a:lumOff val="35000"/>
                </a:schemeClr>
              </a:solidFill>
              <a:latin typeface="微软雅黑" panose="020B0503020204020204" charset="-122"/>
              <a:ea typeface="微软雅黑"/>
              <a:cs typeface="+mn-ea"/>
              <a:sym typeface="+mn-ea"/>
            </a:endParaRPr>
          </a:p>
        </p:txBody>
      </p:sp>
      <p:sp>
        <p:nvSpPr>
          <p:cNvPr id="38" name="矩形 37"/>
          <p:cNvSpPr/>
          <p:nvPr/>
        </p:nvSpPr>
        <p:spPr>
          <a:xfrm>
            <a:off x="7241531" y="3159000"/>
            <a:ext cx="540000" cy="540000"/>
          </a:xfrm>
          <a:prstGeom prst="rect">
            <a:avLst/>
          </a:prstGeom>
          <a:solidFill>
            <a:srgbClr val="6383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12364526"/>
      </p:ext>
    </p:extLst>
  </p:cSld>
  <p:clrMapOvr>
    <a:masterClrMapping/>
  </p:clrMapOvr>
  <mc:AlternateContent xmlns:mc="http://schemas.openxmlformats.org/markup-compatibility/2006" xmlns:p14="http://schemas.microsoft.com/office/powerpoint/2010/main">
    <mc:Choice Requires="p14">
      <p:transition spd="slow" p14:dur="1500" advClick="0">
        <p:random/>
      </p:transition>
    </mc:Choice>
    <mc:Fallback xmlns:p15="http://schemas.microsoft.com/office/powerpoint/2012/main" xmlns="">
      <p:transition spd="slow" advClick="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2"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heel(2)">
                                      <p:cBhvr>
                                        <p:cTn id="7" dur="2000"/>
                                        <p:tgtEl>
                                          <p:spTgt spid="5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1000"/>
                                        <p:tgtEl>
                                          <p:spTgt spid="56"/>
                                        </p:tgtEl>
                                      </p:cBhvr>
                                    </p:animEffect>
                                    <p:anim calcmode="lin" valueType="num">
                                      <p:cBhvr>
                                        <p:cTn id="13" dur="1000" fill="hold"/>
                                        <p:tgtEl>
                                          <p:spTgt spid="56"/>
                                        </p:tgtEl>
                                        <p:attrNameLst>
                                          <p:attrName>ppt_x</p:attrName>
                                        </p:attrNameLst>
                                      </p:cBhvr>
                                      <p:tavLst>
                                        <p:tav tm="0">
                                          <p:val>
                                            <p:strVal val="#ppt_x"/>
                                          </p:val>
                                        </p:tav>
                                        <p:tav tm="100000">
                                          <p:val>
                                            <p:strVal val="#ppt_x"/>
                                          </p:val>
                                        </p:tav>
                                      </p:tavLst>
                                    </p:anim>
                                    <p:anim calcmode="lin" valueType="num">
                                      <p:cBhvr>
                                        <p:cTn id="14" dur="1000" fill="hold"/>
                                        <p:tgtEl>
                                          <p:spTgt spid="5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fade">
                                      <p:cBhvr>
                                        <p:cTn id="17" dur="1000"/>
                                        <p:tgtEl>
                                          <p:spTgt spid="54"/>
                                        </p:tgtEl>
                                      </p:cBhvr>
                                    </p:animEffect>
                                    <p:anim calcmode="lin" valueType="num">
                                      <p:cBhvr>
                                        <p:cTn id="18" dur="1000" fill="hold"/>
                                        <p:tgtEl>
                                          <p:spTgt spid="54"/>
                                        </p:tgtEl>
                                        <p:attrNameLst>
                                          <p:attrName>ppt_x</p:attrName>
                                        </p:attrNameLst>
                                      </p:cBhvr>
                                      <p:tavLst>
                                        <p:tav tm="0">
                                          <p:val>
                                            <p:strVal val="#ppt_x"/>
                                          </p:val>
                                        </p:tav>
                                        <p:tav tm="100000">
                                          <p:val>
                                            <p:strVal val="#ppt_x"/>
                                          </p:val>
                                        </p:tav>
                                      </p:tavLst>
                                    </p:anim>
                                    <p:anim calcmode="lin" valueType="num">
                                      <p:cBhvr>
                                        <p:cTn id="19" dur="1000" fill="hold"/>
                                        <p:tgtEl>
                                          <p:spTgt spid="5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1000"/>
                                        <p:tgtEl>
                                          <p:spTgt spid="55"/>
                                        </p:tgtEl>
                                      </p:cBhvr>
                                    </p:animEffect>
                                    <p:anim calcmode="lin" valueType="num">
                                      <p:cBhvr>
                                        <p:cTn id="23" dur="1000" fill="hold"/>
                                        <p:tgtEl>
                                          <p:spTgt spid="55"/>
                                        </p:tgtEl>
                                        <p:attrNameLst>
                                          <p:attrName>ppt_x</p:attrName>
                                        </p:attrNameLst>
                                      </p:cBhvr>
                                      <p:tavLst>
                                        <p:tav tm="0">
                                          <p:val>
                                            <p:strVal val="#ppt_x"/>
                                          </p:val>
                                        </p:tav>
                                        <p:tav tm="100000">
                                          <p:val>
                                            <p:strVal val="#ppt_x"/>
                                          </p:val>
                                        </p:tav>
                                      </p:tavLst>
                                    </p:anim>
                                    <p:anim calcmode="lin" valueType="num">
                                      <p:cBhvr>
                                        <p:cTn id="24"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500"/>
                                        <p:tgtEl>
                                          <p:spTgt spid="38"/>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36"/>
                                        </p:tgtEl>
                                        <p:attrNameLst>
                                          <p:attrName>style.visibility</p:attrName>
                                        </p:attrNameLst>
                                      </p:cBhvr>
                                      <p:to>
                                        <p:strVal val="visible"/>
                                      </p:to>
                                    </p:set>
                                    <p:animEffect transition="in" filter="blinds(horizontal)">
                                      <p:cBhvr>
                                        <p:cTn id="34"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p:bldP spid="56" grpId="0"/>
      <p:bldP spid="36" grpId="0"/>
      <p:bldP spid="3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5400000">
            <a:off x="7184495" y="394410"/>
            <a:ext cx="2686737" cy="6053085"/>
          </a:xfrm>
          <a:prstGeom prst="rect">
            <a:avLst/>
          </a:prstGeom>
          <a:solidFill>
            <a:schemeClr val="bg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矩形 2"/>
          <p:cNvSpPr/>
          <p:nvPr/>
        </p:nvSpPr>
        <p:spPr>
          <a:xfrm>
            <a:off x="5067455" y="2208344"/>
            <a:ext cx="5877636" cy="2425221"/>
          </a:xfrm>
          <a:prstGeom prst="rect">
            <a:avLst/>
          </a:prstGeom>
          <a:solidFill>
            <a:schemeClr val="tx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14"/>
          <p:cNvSpPr txBox="1">
            <a:spLocks noChangeArrowheads="1"/>
          </p:cNvSpPr>
          <p:nvPr/>
        </p:nvSpPr>
        <p:spPr bwMode="auto">
          <a:xfrm>
            <a:off x="5389419" y="2923310"/>
            <a:ext cx="5371188" cy="974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TW" sz="2800" dirty="0"/>
              <a:t>【</a:t>
            </a:r>
            <a:r>
              <a:rPr lang="zh-TW" altLang="en-US" sz="2800" dirty="0"/>
              <a:t>會員活動</a:t>
            </a:r>
            <a:r>
              <a:rPr lang="en-US" altLang="zh-TW" sz="2800" dirty="0"/>
              <a:t>】</a:t>
            </a:r>
            <a:r>
              <a:rPr lang="zh-TW" altLang="en-US" sz="2800" dirty="0"/>
              <a:t>第四屆「誠信晉商」系列人物評選邀您自薦或推薦</a:t>
            </a:r>
          </a:p>
        </p:txBody>
      </p:sp>
    </p:spTree>
    <p:extLst>
      <p:ext uri="{BB962C8B-B14F-4D97-AF65-F5344CB8AC3E}">
        <p14:creationId xmlns:p14="http://schemas.microsoft.com/office/powerpoint/2010/main" val="1191268666"/>
      </p:ext>
    </p:extLst>
  </p:cSld>
  <p:clrMapOvr>
    <a:masterClrMapping/>
  </p:clrMapOvr>
  <mc:AlternateContent xmlns:mc="http://schemas.openxmlformats.org/markup-compatibility/2006" xmlns:p14="http://schemas.microsoft.com/office/powerpoint/2010/main">
    <mc:Choice Requires="p14">
      <p:transition spd="slow" p14:dur="1500" advClick="0">
        <p:random/>
      </p:transition>
    </mc:Choice>
    <mc:Fallback xmlns:p15="http://schemas.microsoft.com/office/powerpoint/2012/main" xmlns="">
      <p:transition spd="slow" advClick="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00" fill="hold"/>
                                        <p:tgtEl>
                                          <p:spTgt spid="2"/>
                                        </p:tgtEl>
                                        <p:attrNameLst>
                                          <p:attrName>ppt_w</p:attrName>
                                        </p:attrNameLst>
                                      </p:cBhvr>
                                      <p:tavLst>
                                        <p:tav tm="0">
                                          <p:val>
                                            <p:fltVal val="0"/>
                                          </p:val>
                                        </p:tav>
                                        <p:tav tm="100000">
                                          <p:val>
                                            <p:strVal val="#ppt_w"/>
                                          </p:val>
                                        </p:tav>
                                      </p:tavLst>
                                    </p:anim>
                                    <p:anim calcmode="lin" valueType="num">
                                      <p:cBhvr>
                                        <p:cTn id="8" dur="700" fill="hold"/>
                                        <p:tgtEl>
                                          <p:spTgt spid="2"/>
                                        </p:tgtEl>
                                        <p:attrNameLst>
                                          <p:attrName>ppt_h</p:attrName>
                                        </p:attrNameLst>
                                      </p:cBhvr>
                                      <p:tavLst>
                                        <p:tav tm="0">
                                          <p:val>
                                            <p:fltVal val="0"/>
                                          </p:val>
                                        </p:tav>
                                        <p:tav tm="100000">
                                          <p:val>
                                            <p:strVal val="#ppt_h"/>
                                          </p:val>
                                        </p:tav>
                                      </p:tavLst>
                                    </p:anim>
                                    <p:animEffect transition="in" filter="fade">
                                      <p:cBhvr>
                                        <p:cTn id="9" dur="700"/>
                                        <p:tgtEl>
                                          <p:spTgt spid="2"/>
                                        </p:tgtEl>
                                      </p:cBhvr>
                                    </p:animEffect>
                                  </p:childTnLst>
                                </p:cTn>
                              </p:par>
                              <p:par>
                                <p:cTn id="10" presetID="53" presetClass="entr" presetSubtype="0" fill="hold" grpId="0" nodeType="withEffect">
                                  <p:stCondLst>
                                    <p:cond delay="200"/>
                                  </p:stCondLst>
                                  <p:childTnLst>
                                    <p:set>
                                      <p:cBhvr>
                                        <p:cTn id="11" dur="1" fill="hold">
                                          <p:stCondLst>
                                            <p:cond delay="0"/>
                                          </p:stCondLst>
                                        </p:cTn>
                                        <p:tgtEl>
                                          <p:spTgt spid="3"/>
                                        </p:tgtEl>
                                        <p:attrNameLst>
                                          <p:attrName>style.visibility</p:attrName>
                                        </p:attrNameLst>
                                      </p:cBhvr>
                                      <p:to>
                                        <p:strVal val="visible"/>
                                      </p:to>
                                    </p:set>
                                    <p:anim calcmode="lin" valueType="num">
                                      <p:cBhvr>
                                        <p:cTn id="12" dur="700" fill="hold"/>
                                        <p:tgtEl>
                                          <p:spTgt spid="3"/>
                                        </p:tgtEl>
                                        <p:attrNameLst>
                                          <p:attrName>ppt_w</p:attrName>
                                        </p:attrNameLst>
                                      </p:cBhvr>
                                      <p:tavLst>
                                        <p:tav tm="0">
                                          <p:val>
                                            <p:fltVal val="0"/>
                                          </p:val>
                                        </p:tav>
                                        <p:tav tm="100000">
                                          <p:val>
                                            <p:strVal val="#ppt_w"/>
                                          </p:val>
                                        </p:tav>
                                      </p:tavLst>
                                    </p:anim>
                                    <p:anim calcmode="lin" valueType="num">
                                      <p:cBhvr>
                                        <p:cTn id="13" dur="700" fill="hold"/>
                                        <p:tgtEl>
                                          <p:spTgt spid="3"/>
                                        </p:tgtEl>
                                        <p:attrNameLst>
                                          <p:attrName>ppt_h</p:attrName>
                                        </p:attrNameLst>
                                      </p:cBhvr>
                                      <p:tavLst>
                                        <p:tav tm="0">
                                          <p:val>
                                            <p:fltVal val="0"/>
                                          </p:val>
                                        </p:tav>
                                        <p:tav tm="100000">
                                          <p:val>
                                            <p:strVal val="#ppt_h"/>
                                          </p:val>
                                        </p:tav>
                                      </p:tavLst>
                                    </p:anim>
                                    <p:animEffect transition="in" filter="fade">
                                      <p:cBhvr>
                                        <p:cTn id="14" dur="700"/>
                                        <p:tgtEl>
                                          <p:spTgt spid="3"/>
                                        </p:tgtEl>
                                      </p:cBhvr>
                                    </p:animEffect>
                                  </p:childTnLst>
                                </p:cTn>
                              </p:par>
                              <p:par>
                                <p:cTn id="15" presetID="53" presetClass="entr" presetSubtype="0" fill="hold" grpId="0" nodeType="withEffect">
                                  <p:stCondLst>
                                    <p:cond delay="400"/>
                                  </p:stCondLst>
                                  <p:childTnLst>
                                    <p:set>
                                      <p:cBhvr>
                                        <p:cTn id="16" dur="1" fill="hold">
                                          <p:stCondLst>
                                            <p:cond delay="0"/>
                                          </p:stCondLst>
                                        </p:cTn>
                                        <p:tgtEl>
                                          <p:spTgt spid="4"/>
                                        </p:tgtEl>
                                        <p:attrNameLst>
                                          <p:attrName>style.visibility</p:attrName>
                                        </p:attrNameLst>
                                      </p:cBhvr>
                                      <p:to>
                                        <p:strVal val="visible"/>
                                      </p:to>
                                    </p:set>
                                    <p:anim calcmode="lin" valueType="num">
                                      <p:cBhvr>
                                        <p:cTn id="17" dur="700" fill="hold"/>
                                        <p:tgtEl>
                                          <p:spTgt spid="4"/>
                                        </p:tgtEl>
                                        <p:attrNameLst>
                                          <p:attrName>ppt_w</p:attrName>
                                        </p:attrNameLst>
                                      </p:cBhvr>
                                      <p:tavLst>
                                        <p:tav tm="0">
                                          <p:val>
                                            <p:fltVal val="0"/>
                                          </p:val>
                                        </p:tav>
                                        <p:tav tm="100000">
                                          <p:val>
                                            <p:strVal val="#ppt_w"/>
                                          </p:val>
                                        </p:tav>
                                      </p:tavLst>
                                    </p:anim>
                                    <p:anim calcmode="lin" valueType="num">
                                      <p:cBhvr>
                                        <p:cTn id="18" dur="700" fill="hold"/>
                                        <p:tgtEl>
                                          <p:spTgt spid="4"/>
                                        </p:tgtEl>
                                        <p:attrNameLst>
                                          <p:attrName>ppt_h</p:attrName>
                                        </p:attrNameLst>
                                      </p:cBhvr>
                                      <p:tavLst>
                                        <p:tav tm="0">
                                          <p:val>
                                            <p:fltVal val="0"/>
                                          </p:val>
                                        </p:tav>
                                        <p:tav tm="100000">
                                          <p:val>
                                            <p:strVal val="#ppt_h"/>
                                          </p:val>
                                        </p:tav>
                                      </p:tavLst>
                                    </p:anim>
                                    <p:animEffect transition="in" filter="fade">
                                      <p:cBhvr>
                                        <p:cTn id="19"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D41E9F7D-672F-4567-BA9E-7A2673973A14}"/>
              </a:ext>
            </a:extLst>
          </p:cNvPr>
          <p:cNvSpPr/>
          <p:nvPr/>
        </p:nvSpPr>
        <p:spPr>
          <a:xfrm>
            <a:off x="408708" y="639128"/>
            <a:ext cx="11374583" cy="3144982"/>
          </a:xfrm>
          <a:prstGeom prst="rect">
            <a:avLst/>
          </a:prstGeom>
        </p:spPr>
        <p:txBody>
          <a:bodyPr wrap="square">
            <a:spAutoFit/>
          </a:bodyPr>
          <a:lstStyle/>
          <a:p>
            <a:pPr algn="just"/>
            <a:r>
              <a:rPr lang="zh-TW" altLang="en-US" dirty="0">
                <a:solidFill>
                  <a:srgbClr val="333333"/>
                </a:solidFill>
                <a:latin typeface="-apple-system-font"/>
              </a:rPr>
              <a:t>由誠信晉商活動組委會、山西日報報業集團山西市場導報社、山西廣播電視台經濟諮詢頻道主辦，山西省民營企業協會、香港山西商會等協辦的</a:t>
            </a:r>
            <a:r>
              <a:rPr lang="zh-TW" altLang="en-US" b="1" dirty="0">
                <a:solidFill>
                  <a:srgbClr val="F96E57"/>
                </a:solidFill>
                <a:latin typeface="-apple-system-font"/>
              </a:rPr>
              <a:t>「</a:t>
            </a:r>
            <a:r>
              <a:rPr lang="en-US" altLang="zh-TW" b="1" dirty="0">
                <a:solidFill>
                  <a:srgbClr val="F96E57"/>
                </a:solidFill>
                <a:latin typeface="-apple-system-font"/>
              </a:rPr>
              <a:t>2019</a:t>
            </a:r>
            <a:r>
              <a:rPr lang="zh-TW" altLang="en-US" b="1" dirty="0">
                <a:solidFill>
                  <a:srgbClr val="F96E57"/>
                </a:solidFill>
                <a:latin typeface="-apple-system-font"/>
              </a:rPr>
              <a:t>年誠信晉商頒獎盛典」系列人物推薦宣傳活動</a:t>
            </a:r>
            <a:r>
              <a:rPr lang="zh-TW" altLang="en-US" dirty="0">
                <a:solidFill>
                  <a:srgbClr val="333333"/>
                </a:solidFill>
                <a:latin typeface="-apple-system-font"/>
              </a:rPr>
              <a:t>盛大啟幕。活動旨在通過集中推薦、宣傳和表彰非公經濟人士在山西經濟發展和現代化建設中做出的突出貢獻和驕人成績，激勵他們面對經濟下行壓力，以攻堅克難和開拓進取的決心，不斷取得新成績，為山西經濟社會發展做出積極貢獻。</a:t>
            </a:r>
          </a:p>
          <a:p>
            <a:pPr algn="just"/>
            <a:r>
              <a:rPr lang="zh-TW" altLang="en-US" dirty="0">
                <a:solidFill>
                  <a:srgbClr val="333333"/>
                </a:solidFill>
                <a:latin typeface="-apple-system-font"/>
              </a:rPr>
              <a:t> </a:t>
            </a:r>
          </a:p>
          <a:p>
            <a:pPr algn="just"/>
            <a:r>
              <a:rPr lang="zh-TW" altLang="en-US" dirty="0">
                <a:solidFill>
                  <a:srgbClr val="333333"/>
                </a:solidFill>
                <a:latin typeface="-apple-system-font"/>
              </a:rPr>
              <a:t>此活動已連續舉辦三屆，歷屆活動經中央駐晉新聞媒體及省內主流媒體宣傳報導後，引發網友熱議及熱情參與。活動的官方主頁訪問量累計超過</a:t>
            </a:r>
            <a:r>
              <a:rPr lang="en-US" altLang="zh-TW" dirty="0">
                <a:solidFill>
                  <a:srgbClr val="333333"/>
                </a:solidFill>
                <a:latin typeface="-apple-system-font"/>
              </a:rPr>
              <a:t>80</a:t>
            </a:r>
            <a:r>
              <a:rPr lang="zh-TW" altLang="en-US" dirty="0">
                <a:solidFill>
                  <a:srgbClr val="333333"/>
                </a:solidFill>
                <a:latin typeface="-apple-system-font"/>
              </a:rPr>
              <a:t>萬人次，網友留言累計超過</a:t>
            </a:r>
            <a:r>
              <a:rPr lang="en-US" altLang="zh-TW" dirty="0">
                <a:solidFill>
                  <a:srgbClr val="333333"/>
                </a:solidFill>
                <a:latin typeface="-apple-system-font"/>
              </a:rPr>
              <a:t>10</a:t>
            </a:r>
            <a:r>
              <a:rPr lang="zh-TW" altLang="en-US" dirty="0">
                <a:solidFill>
                  <a:srgbClr val="333333"/>
                </a:solidFill>
                <a:latin typeface="-apple-system-font"/>
              </a:rPr>
              <a:t>萬條，連同參與人數超過</a:t>
            </a:r>
            <a:r>
              <a:rPr lang="en-US" altLang="zh-TW" dirty="0">
                <a:solidFill>
                  <a:srgbClr val="333333"/>
                </a:solidFill>
                <a:latin typeface="-apple-system-font"/>
              </a:rPr>
              <a:t>400</a:t>
            </a:r>
            <a:r>
              <a:rPr lang="zh-TW" altLang="en-US" dirty="0">
                <a:solidFill>
                  <a:srgbClr val="333333"/>
                </a:solidFill>
                <a:latin typeface="-apple-system-font"/>
              </a:rPr>
              <a:t>萬人次。</a:t>
            </a:r>
          </a:p>
          <a:p>
            <a:pPr algn="just"/>
            <a:r>
              <a:rPr lang="zh-TW" altLang="en-US" dirty="0">
                <a:solidFill>
                  <a:srgbClr val="333333"/>
                </a:solidFill>
                <a:latin typeface="-apple-system-font"/>
              </a:rPr>
              <a:t> </a:t>
            </a:r>
          </a:p>
          <a:p>
            <a:pPr algn="just"/>
            <a:r>
              <a:rPr lang="zh-TW" altLang="en-US" dirty="0">
                <a:solidFill>
                  <a:srgbClr val="333333"/>
                </a:solidFill>
                <a:latin typeface="-apple-system-font"/>
              </a:rPr>
              <a:t>為了更好的宣傳和服務於山西及大灣區等地的晉籍企業家，我會第二次以協辦身份參與此活動。活動堅持公平、公正、公開的基本原則，採取</a:t>
            </a:r>
            <a:r>
              <a:rPr lang="zh-TW" altLang="en-US" b="1" dirty="0">
                <a:solidFill>
                  <a:srgbClr val="F96E57"/>
                </a:solidFill>
                <a:latin typeface="-apple-system-font"/>
              </a:rPr>
              <a:t>單位推薦</a:t>
            </a:r>
            <a:r>
              <a:rPr lang="zh-TW" altLang="en-US" dirty="0">
                <a:solidFill>
                  <a:srgbClr val="333333"/>
                </a:solidFill>
                <a:latin typeface="-apple-system-font"/>
              </a:rPr>
              <a:t>及</a:t>
            </a:r>
            <a:r>
              <a:rPr lang="zh-TW" altLang="en-US" b="1" dirty="0">
                <a:solidFill>
                  <a:srgbClr val="F96E57"/>
                </a:solidFill>
                <a:latin typeface="-apple-system-font"/>
              </a:rPr>
              <a:t>個人自薦</a:t>
            </a:r>
            <a:r>
              <a:rPr lang="zh-TW" altLang="en-US" dirty="0">
                <a:solidFill>
                  <a:srgbClr val="333333"/>
                </a:solidFill>
                <a:latin typeface="-apple-system-font"/>
              </a:rPr>
              <a:t>相結合，組委會評定與公示投票相結合，形象展示與表彰獎勵相結合的方式進行，並承諾不向任何參選對象收取參評費、宣傳推廣費等。</a:t>
            </a:r>
            <a:endParaRPr lang="zh-TW" altLang="en-US" b="0" i="0" dirty="0">
              <a:solidFill>
                <a:srgbClr val="333333"/>
              </a:solidFill>
              <a:effectLst/>
              <a:latin typeface="-apple-system-font"/>
            </a:endParaRPr>
          </a:p>
        </p:txBody>
      </p:sp>
      <p:sp>
        <p:nvSpPr>
          <p:cNvPr id="3" name="矩形 2">
            <a:extLst>
              <a:ext uri="{FF2B5EF4-FFF2-40B4-BE49-F238E27FC236}">
                <a16:creationId xmlns:a16="http://schemas.microsoft.com/office/drawing/2014/main" id="{9733F9D4-BB2F-441A-AFB1-6599B2EB14E3}"/>
              </a:ext>
            </a:extLst>
          </p:cNvPr>
          <p:cNvSpPr/>
          <p:nvPr/>
        </p:nvSpPr>
        <p:spPr>
          <a:xfrm>
            <a:off x="526472" y="4505281"/>
            <a:ext cx="6096000" cy="1477328"/>
          </a:xfrm>
          <a:prstGeom prst="rect">
            <a:avLst/>
          </a:prstGeom>
        </p:spPr>
        <p:txBody>
          <a:bodyPr>
            <a:spAutoFit/>
          </a:bodyPr>
          <a:lstStyle/>
          <a:p>
            <a:pPr algn="just"/>
            <a:r>
              <a:rPr lang="zh-TW" altLang="en-US" dirty="0">
                <a:solidFill>
                  <a:srgbClr val="333333"/>
                </a:solidFill>
                <a:latin typeface="-apple-system-font"/>
              </a:rPr>
              <a:t>今年，大會將評出以下四個獎項：</a:t>
            </a:r>
          </a:p>
          <a:p>
            <a:r>
              <a:rPr lang="en-US" altLang="zh-TW" dirty="0"/>
              <a:t>l   </a:t>
            </a:r>
            <a:r>
              <a:rPr lang="zh-TW" altLang="en-US" dirty="0"/>
              <a:t>晉商</a:t>
            </a:r>
            <a:r>
              <a:rPr lang="en-US" altLang="zh-TW" dirty="0"/>
              <a:t>‧</a:t>
            </a:r>
            <a:r>
              <a:rPr lang="zh-TW" altLang="en-US" dirty="0"/>
              <a:t>年度誠信人物 </a:t>
            </a:r>
            <a:r>
              <a:rPr lang="en-US" altLang="zh-TW" dirty="0"/>
              <a:t>(10</a:t>
            </a:r>
            <a:r>
              <a:rPr lang="zh-TW" altLang="en-US" dirty="0"/>
              <a:t>人</a:t>
            </a:r>
            <a:r>
              <a:rPr lang="en-US" altLang="zh-TW" dirty="0"/>
              <a:t>)</a:t>
            </a:r>
          </a:p>
          <a:p>
            <a:r>
              <a:rPr lang="en-US" altLang="zh-TW" dirty="0"/>
              <a:t>l   </a:t>
            </a:r>
            <a:r>
              <a:rPr lang="zh-TW" altLang="en-US" dirty="0"/>
              <a:t>晉商</a:t>
            </a:r>
            <a:r>
              <a:rPr lang="en-US" altLang="zh-TW" dirty="0"/>
              <a:t>‧</a:t>
            </a:r>
            <a:r>
              <a:rPr lang="zh-TW" altLang="en-US" dirty="0"/>
              <a:t>年度傑出人物 </a:t>
            </a:r>
            <a:r>
              <a:rPr lang="en-US" altLang="zh-TW" dirty="0"/>
              <a:t>(10</a:t>
            </a:r>
            <a:r>
              <a:rPr lang="zh-TW" altLang="en-US" dirty="0"/>
              <a:t>人</a:t>
            </a:r>
            <a:r>
              <a:rPr lang="en-US" altLang="zh-TW" dirty="0"/>
              <a:t>)</a:t>
            </a:r>
          </a:p>
          <a:p>
            <a:r>
              <a:rPr lang="en-US" altLang="zh-TW" dirty="0"/>
              <a:t>l   </a:t>
            </a:r>
            <a:r>
              <a:rPr lang="zh-TW" altLang="en-US" dirty="0"/>
              <a:t>晉商</a:t>
            </a:r>
            <a:r>
              <a:rPr lang="en-US" altLang="zh-TW" dirty="0"/>
              <a:t>‧</a:t>
            </a:r>
            <a:r>
              <a:rPr lang="zh-TW" altLang="en-US" dirty="0"/>
              <a:t>年度新銳人物 </a:t>
            </a:r>
            <a:r>
              <a:rPr lang="en-US" altLang="zh-TW" dirty="0"/>
              <a:t>(10</a:t>
            </a:r>
            <a:r>
              <a:rPr lang="zh-TW" altLang="en-US" dirty="0"/>
              <a:t>人</a:t>
            </a:r>
            <a:r>
              <a:rPr lang="en-US" altLang="zh-TW" dirty="0"/>
              <a:t>)</a:t>
            </a:r>
          </a:p>
          <a:p>
            <a:r>
              <a:rPr lang="en-US" altLang="zh-TW" dirty="0"/>
              <a:t>l   </a:t>
            </a:r>
            <a:r>
              <a:rPr lang="zh-TW" altLang="en-US" dirty="0"/>
              <a:t>晉商</a:t>
            </a:r>
            <a:r>
              <a:rPr lang="en-US" altLang="zh-TW" dirty="0"/>
              <a:t>‧</a:t>
            </a:r>
            <a:r>
              <a:rPr lang="zh-TW" altLang="en-US" dirty="0"/>
              <a:t>年度旅遊領航人物 </a:t>
            </a:r>
            <a:r>
              <a:rPr lang="en-US" altLang="zh-TW" dirty="0"/>
              <a:t>(10</a:t>
            </a:r>
            <a:r>
              <a:rPr lang="zh-TW" altLang="en-US" dirty="0"/>
              <a:t>人</a:t>
            </a:r>
            <a:r>
              <a:rPr lang="en-US" altLang="zh-TW" dirty="0"/>
              <a:t>)</a:t>
            </a:r>
            <a:endParaRPr lang="en-US" altLang="zh-TW" dirty="0">
              <a:effectLst/>
            </a:endParaRPr>
          </a:p>
        </p:txBody>
      </p:sp>
    </p:spTree>
    <p:extLst>
      <p:ext uri="{BB962C8B-B14F-4D97-AF65-F5344CB8AC3E}">
        <p14:creationId xmlns:p14="http://schemas.microsoft.com/office/powerpoint/2010/main" val="2162573367"/>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等腰三角形 2"/>
          <p:cNvSpPr/>
          <p:nvPr/>
        </p:nvSpPr>
        <p:spPr>
          <a:xfrm rot="5400000">
            <a:off x="1486569" y="448647"/>
            <a:ext cx="3542380" cy="6513932"/>
          </a:xfrm>
          <a:prstGeom prst="triangle">
            <a:avLst/>
          </a:prstGeom>
          <a:solidFill>
            <a:schemeClr val="accent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31" name="等腰三角形 30"/>
          <p:cNvSpPr/>
          <p:nvPr/>
        </p:nvSpPr>
        <p:spPr>
          <a:xfrm rot="16200000">
            <a:off x="7163052" y="448650"/>
            <a:ext cx="3542380" cy="6513932"/>
          </a:xfrm>
          <a:prstGeom prst="triangle">
            <a:avLst/>
          </a:prstGeom>
          <a:solidFill>
            <a:schemeClr val="accent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4" name="标题 3"/>
          <p:cNvSpPr>
            <a:spLocks noGrp="1"/>
          </p:cNvSpPr>
          <p:nvPr>
            <p:ph type="title"/>
          </p:nvPr>
        </p:nvSpPr>
        <p:spPr/>
        <p:txBody>
          <a:bodyPr>
            <a:normAutofit fontScale="90000"/>
          </a:bodyPr>
          <a:lstStyle/>
          <a:p>
            <a:br>
              <a:rPr lang="zh-CN" altLang="en-US" dirty="0"/>
            </a:br>
            <a:r>
              <a:rPr lang="zh-CN" altLang="en-US" dirty="0"/>
              <a:t>參評條件</a:t>
            </a:r>
            <a:br>
              <a:rPr lang="zh-CN" altLang="en-US" dirty="0"/>
            </a:br>
            <a:endParaRPr lang="zh-CN" altLang="en-US" dirty="0"/>
          </a:p>
        </p:txBody>
      </p:sp>
      <p:pic>
        <p:nvPicPr>
          <p:cNvPr id="6" name="图片 5">
            <a:extLst>
              <a:ext uri="{FF2B5EF4-FFF2-40B4-BE49-F238E27FC236}">
                <a16:creationId xmlns:a16="http://schemas.microsoft.com/office/drawing/2014/main" id="{05066567-6F06-4FFB-8F31-9A8F438064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7345" y="731520"/>
            <a:ext cx="9656619" cy="2733994"/>
          </a:xfrm>
          <a:prstGeom prst="rect">
            <a:avLst/>
          </a:prstGeom>
        </p:spPr>
      </p:pic>
      <p:pic>
        <p:nvPicPr>
          <p:cNvPr id="8" name="图片 7">
            <a:extLst>
              <a:ext uri="{FF2B5EF4-FFF2-40B4-BE49-F238E27FC236}">
                <a16:creationId xmlns:a16="http://schemas.microsoft.com/office/drawing/2014/main" id="{724CD8BB-85ED-4A01-A87C-2EC58B0D7E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67346" y="3722999"/>
            <a:ext cx="9656618" cy="2697978"/>
          </a:xfrm>
          <a:prstGeom prst="rect">
            <a:avLst/>
          </a:prstGeom>
        </p:spPr>
      </p:pic>
    </p:spTree>
    <p:extLst>
      <p:ext uri="{BB962C8B-B14F-4D97-AF65-F5344CB8AC3E}">
        <p14:creationId xmlns:p14="http://schemas.microsoft.com/office/powerpoint/2010/main" val="1236265007"/>
      </p:ext>
    </p:extLst>
  </p:cSld>
  <p:clrMapOvr>
    <a:masterClrMapping/>
  </p:clrMapOvr>
  <mc:AlternateContent xmlns:mc="http://schemas.openxmlformats.org/markup-compatibility/2006" xmlns:p14="http://schemas.microsoft.com/office/powerpoint/2010/main">
    <mc:Choice Requires="p14">
      <p:transition spd="slow" p14:dur="1500" advClick="0">
        <p:random/>
      </p:transition>
    </mc:Choice>
    <mc:Fallback xmlns:p15="http://schemas.microsoft.com/office/powerpoint/2012/main" xmlns="">
      <p:transition spd="slow" advClick="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1+#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等腰三角形 2"/>
          <p:cNvSpPr/>
          <p:nvPr/>
        </p:nvSpPr>
        <p:spPr>
          <a:xfrm rot="5400000">
            <a:off x="1486569" y="448647"/>
            <a:ext cx="3542380" cy="6513932"/>
          </a:xfrm>
          <a:prstGeom prst="triangle">
            <a:avLst/>
          </a:prstGeom>
          <a:solidFill>
            <a:schemeClr val="accent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31" name="等腰三角形 30"/>
          <p:cNvSpPr/>
          <p:nvPr/>
        </p:nvSpPr>
        <p:spPr>
          <a:xfrm rot="16200000">
            <a:off x="7163052" y="448650"/>
            <a:ext cx="3542380" cy="6513932"/>
          </a:xfrm>
          <a:prstGeom prst="triangle">
            <a:avLst/>
          </a:prstGeom>
          <a:solidFill>
            <a:schemeClr val="accent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zh-CN" altLang="en-US"/>
          </a:p>
        </p:txBody>
      </p:sp>
      <p:sp>
        <p:nvSpPr>
          <p:cNvPr id="4" name="标题 3"/>
          <p:cNvSpPr>
            <a:spLocks noGrp="1"/>
          </p:cNvSpPr>
          <p:nvPr>
            <p:ph type="title"/>
          </p:nvPr>
        </p:nvSpPr>
        <p:spPr/>
        <p:txBody>
          <a:bodyPr>
            <a:normAutofit fontScale="90000"/>
          </a:bodyPr>
          <a:lstStyle/>
          <a:p>
            <a:br>
              <a:rPr lang="zh-CN" altLang="en-US" dirty="0"/>
            </a:br>
            <a:r>
              <a:rPr lang="zh-CN" altLang="en-US" dirty="0"/>
              <a:t>參評條件</a:t>
            </a:r>
            <a:br>
              <a:rPr lang="zh-CN" altLang="en-US" dirty="0"/>
            </a:br>
            <a:endParaRPr lang="zh-CN" altLang="en-US" dirty="0"/>
          </a:p>
        </p:txBody>
      </p:sp>
      <p:pic>
        <p:nvPicPr>
          <p:cNvPr id="5" name="图片 4">
            <a:extLst>
              <a:ext uri="{FF2B5EF4-FFF2-40B4-BE49-F238E27FC236}">
                <a16:creationId xmlns:a16="http://schemas.microsoft.com/office/drawing/2014/main" id="{A1083DC2-76B3-4F0D-8F29-F51D8228FD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80824" y="731519"/>
            <a:ext cx="9582093" cy="2733993"/>
          </a:xfrm>
          <a:prstGeom prst="rect">
            <a:avLst/>
          </a:prstGeom>
        </p:spPr>
      </p:pic>
      <p:pic>
        <p:nvPicPr>
          <p:cNvPr id="9" name="图片 8">
            <a:extLst>
              <a:ext uri="{FF2B5EF4-FFF2-40B4-BE49-F238E27FC236}">
                <a16:creationId xmlns:a16="http://schemas.microsoft.com/office/drawing/2014/main" id="{29A7AF17-6ED7-4985-AFE8-A3686CCCFF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0824" y="3816449"/>
            <a:ext cx="9582094" cy="2697481"/>
          </a:xfrm>
          <a:prstGeom prst="rect">
            <a:avLst/>
          </a:prstGeom>
        </p:spPr>
      </p:pic>
    </p:spTree>
    <p:extLst>
      <p:ext uri="{BB962C8B-B14F-4D97-AF65-F5344CB8AC3E}">
        <p14:creationId xmlns:p14="http://schemas.microsoft.com/office/powerpoint/2010/main" val="2025562914"/>
      </p:ext>
    </p:extLst>
  </p:cSld>
  <p:clrMapOvr>
    <a:masterClrMapping/>
  </p:clrMapOvr>
  <mc:AlternateContent xmlns:mc="http://schemas.openxmlformats.org/markup-compatibility/2006" xmlns:p14="http://schemas.microsoft.com/office/powerpoint/2010/main">
    <mc:Choice Requires="p14">
      <p:transition spd="slow" p14:dur="1500" advClick="0">
        <p:random/>
      </p:transition>
    </mc:Choice>
    <mc:Fallback xmlns:p15="http://schemas.microsoft.com/office/powerpoint/2012/main" xmlns="">
      <p:transition spd="slow" advClick="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1+#ppt_w/2"/>
                                          </p:val>
                                        </p:tav>
                                        <p:tav tm="100000">
                                          <p:val>
                                            <p:strVal val="#ppt_x"/>
                                          </p:val>
                                        </p:tav>
                                      </p:tavLst>
                                    </p:anim>
                                    <p:anim calcmode="lin" valueType="num">
                                      <p:cBhvr additive="base">
                                        <p:cTn id="12"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359F8DE3-0FA4-45EE-959B-8F47175466F3}"/>
              </a:ext>
            </a:extLst>
          </p:cNvPr>
          <p:cNvSpPr/>
          <p:nvPr/>
        </p:nvSpPr>
        <p:spPr>
          <a:xfrm>
            <a:off x="443345" y="346364"/>
            <a:ext cx="10681855" cy="7571303"/>
          </a:xfrm>
          <a:prstGeom prst="rect">
            <a:avLst/>
          </a:prstGeom>
        </p:spPr>
        <p:txBody>
          <a:bodyPr wrap="square">
            <a:spAutoFit/>
          </a:bodyPr>
          <a:lstStyle/>
          <a:p>
            <a:r>
              <a:rPr lang="zh-TW" altLang="en-US" dirty="0"/>
              <a:t>活動程序與時間安排</a:t>
            </a:r>
          </a:p>
          <a:p>
            <a:r>
              <a:rPr lang="en-US" altLang="zh-TW" dirty="0"/>
              <a:t>l   </a:t>
            </a:r>
            <a:r>
              <a:rPr lang="zh-TW" altLang="en-US" dirty="0"/>
              <a:t>推薦申報階段：</a:t>
            </a:r>
            <a:r>
              <a:rPr lang="en-US" altLang="zh-TW" dirty="0"/>
              <a:t>2019</a:t>
            </a:r>
            <a:r>
              <a:rPr lang="zh-TW" altLang="en-US" dirty="0"/>
              <a:t>年</a:t>
            </a:r>
            <a:r>
              <a:rPr lang="en-US" altLang="zh-TW" dirty="0"/>
              <a:t>11</a:t>
            </a:r>
            <a:r>
              <a:rPr lang="zh-TW" altLang="en-US" dirty="0"/>
              <a:t>月</a:t>
            </a:r>
            <a:r>
              <a:rPr lang="en-US" altLang="zh-TW" dirty="0"/>
              <a:t>12</a:t>
            </a:r>
            <a:r>
              <a:rPr lang="zh-TW" altLang="en-US" dirty="0"/>
              <a:t>至</a:t>
            </a:r>
            <a:r>
              <a:rPr lang="en-US" altLang="zh-TW" dirty="0"/>
              <a:t>11</a:t>
            </a:r>
            <a:r>
              <a:rPr lang="zh-TW" altLang="en-US" dirty="0"/>
              <a:t>月</a:t>
            </a:r>
            <a:r>
              <a:rPr lang="en-US" altLang="zh-TW" dirty="0"/>
              <a:t>30</a:t>
            </a:r>
            <a:r>
              <a:rPr lang="zh-TW" altLang="en-US" dirty="0"/>
              <a:t>日</a:t>
            </a:r>
          </a:p>
          <a:p>
            <a:r>
              <a:rPr lang="en-US" altLang="zh-TW" dirty="0"/>
              <a:t>l   </a:t>
            </a:r>
            <a:r>
              <a:rPr lang="zh-TW" altLang="en-US" dirty="0"/>
              <a:t>初審階段：</a:t>
            </a:r>
            <a:r>
              <a:rPr lang="en-US" altLang="zh-TW" dirty="0"/>
              <a:t>2019</a:t>
            </a:r>
            <a:r>
              <a:rPr lang="zh-TW" altLang="en-US" dirty="0"/>
              <a:t>年</a:t>
            </a:r>
            <a:r>
              <a:rPr lang="en-US" altLang="zh-TW" dirty="0"/>
              <a:t>12</a:t>
            </a:r>
            <a:r>
              <a:rPr lang="zh-TW" altLang="en-US" dirty="0"/>
              <a:t>月</a:t>
            </a:r>
            <a:r>
              <a:rPr lang="en-US" altLang="zh-TW" dirty="0"/>
              <a:t>1</a:t>
            </a:r>
            <a:r>
              <a:rPr lang="zh-TW" altLang="en-US" dirty="0"/>
              <a:t>日至</a:t>
            </a:r>
            <a:r>
              <a:rPr lang="en-US" altLang="zh-TW" dirty="0"/>
              <a:t>12</a:t>
            </a:r>
            <a:r>
              <a:rPr lang="zh-TW" altLang="en-US" dirty="0"/>
              <a:t>月</a:t>
            </a:r>
            <a:r>
              <a:rPr lang="en-US" altLang="zh-TW" dirty="0"/>
              <a:t>4</a:t>
            </a:r>
            <a:r>
              <a:rPr lang="zh-TW" altLang="en-US" dirty="0"/>
              <a:t>日</a:t>
            </a:r>
          </a:p>
          <a:p>
            <a:r>
              <a:rPr lang="en-US" altLang="zh-TW" dirty="0"/>
              <a:t>l   </a:t>
            </a:r>
            <a:r>
              <a:rPr lang="zh-TW" altLang="en-US" dirty="0"/>
              <a:t>公示投票階段：</a:t>
            </a:r>
            <a:r>
              <a:rPr lang="en-US" altLang="zh-TW" dirty="0"/>
              <a:t>2019</a:t>
            </a:r>
            <a:r>
              <a:rPr lang="zh-TW" altLang="en-US" dirty="0"/>
              <a:t>年</a:t>
            </a:r>
            <a:r>
              <a:rPr lang="en-US" altLang="zh-TW" dirty="0"/>
              <a:t>12</a:t>
            </a:r>
            <a:r>
              <a:rPr lang="zh-TW" altLang="en-US" dirty="0"/>
              <a:t>月</a:t>
            </a:r>
            <a:r>
              <a:rPr lang="en-US" altLang="zh-TW" dirty="0"/>
              <a:t>5</a:t>
            </a:r>
            <a:r>
              <a:rPr lang="zh-TW" altLang="en-US" dirty="0"/>
              <a:t>日至</a:t>
            </a:r>
            <a:r>
              <a:rPr lang="en-US" altLang="zh-TW" dirty="0"/>
              <a:t>12</a:t>
            </a:r>
            <a:r>
              <a:rPr lang="zh-TW" altLang="en-US" dirty="0"/>
              <a:t>月</a:t>
            </a:r>
            <a:r>
              <a:rPr lang="en-US" altLang="zh-TW" dirty="0"/>
              <a:t>9</a:t>
            </a:r>
            <a:r>
              <a:rPr lang="zh-TW" altLang="en-US" dirty="0"/>
              <a:t>日</a:t>
            </a:r>
          </a:p>
          <a:p>
            <a:r>
              <a:rPr lang="en-US" altLang="zh-TW" dirty="0"/>
              <a:t>l   </a:t>
            </a:r>
            <a:r>
              <a:rPr lang="zh-TW" altLang="en-US" dirty="0"/>
              <a:t>評審結果及公佈階段：</a:t>
            </a:r>
            <a:r>
              <a:rPr lang="en-US" altLang="zh-TW" dirty="0"/>
              <a:t>2020</a:t>
            </a:r>
            <a:r>
              <a:rPr lang="zh-TW" altLang="en-US" dirty="0"/>
              <a:t>年</a:t>
            </a:r>
            <a:r>
              <a:rPr lang="en-US" altLang="zh-TW" dirty="0"/>
              <a:t>1</a:t>
            </a:r>
            <a:r>
              <a:rPr lang="zh-TW" altLang="en-US" dirty="0"/>
              <a:t>月</a:t>
            </a:r>
          </a:p>
          <a:p>
            <a:r>
              <a:rPr lang="en-US" altLang="zh-TW" dirty="0"/>
              <a:t>l   </a:t>
            </a:r>
            <a:r>
              <a:rPr lang="zh-TW" altLang="en-US" dirty="0"/>
              <a:t>表彰獎勵階段：</a:t>
            </a:r>
            <a:r>
              <a:rPr lang="en-US" altLang="zh-TW" dirty="0"/>
              <a:t>2020</a:t>
            </a:r>
            <a:r>
              <a:rPr lang="zh-TW" altLang="en-US" dirty="0"/>
              <a:t>年</a:t>
            </a:r>
            <a:r>
              <a:rPr lang="en-US" altLang="zh-TW" dirty="0"/>
              <a:t>3</a:t>
            </a:r>
            <a:r>
              <a:rPr lang="zh-TW" altLang="en-US" dirty="0"/>
              <a:t>月（暫定）</a:t>
            </a:r>
          </a:p>
          <a:p>
            <a:br>
              <a:rPr lang="zh-TW" altLang="en-US" dirty="0"/>
            </a:br>
            <a:r>
              <a:rPr lang="zh-TW" altLang="en-US" dirty="0"/>
              <a:t>參加方法</a:t>
            </a:r>
          </a:p>
          <a:p>
            <a:r>
              <a:rPr lang="en-US" altLang="zh-TW" dirty="0"/>
              <a:t>1) </a:t>
            </a:r>
            <a:r>
              <a:rPr lang="zh-TW" altLang="en-US" dirty="0"/>
              <a:t>填妥報名表格</a:t>
            </a:r>
            <a:br>
              <a:rPr lang="zh-TW" altLang="en-US" dirty="0"/>
            </a:br>
            <a:endParaRPr lang="zh-TW" altLang="en-US" dirty="0"/>
          </a:p>
          <a:p>
            <a:r>
              <a:rPr lang="en-US" altLang="zh-TW" dirty="0"/>
              <a:t>2) </a:t>
            </a:r>
            <a:r>
              <a:rPr lang="zh-TW" altLang="en-US" dirty="0"/>
              <a:t>提供一篇 </a:t>
            </a:r>
            <a:r>
              <a:rPr lang="en-US" altLang="zh-TW" dirty="0"/>
              <a:t>500 </a:t>
            </a:r>
            <a:r>
              <a:rPr lang="zh-TW" altLang="en-US" dirty="0"/>
              <a:t>字的申報文字</a:t>
            </a:r>
          </a:p>
          <a:p>
            <a:r>
              <a:rPr lang="zh-TW" altLang="en-US" dirty="0"/>
              <a:t>並於</a:t>
            </a:r>
            <a:r>
              <a:rPr lang="en-US" altLang="zh-TW" dirty="0"/>
              <a:t>30/11</a:t>
            </a:r>
            <a:r>
              <a:rPr lang="zh-TW" altLang="en-US" dirty="0"/>
              <a:t>或之前，將上述文件微信或電郵商會秘書處統一收集</a:t>
            </a:r>
          </a:p>
          <a:p>
            <a:br>
              <a:rPr lang="zh-TW" altLang="en-US" dirty="0"/>
            </a:br>
            <a:r>
              <a:rPr lang="zh-TW" altLang="en-US" dirty="0">
                <a:solidFill>
                  <a:srgbClr val="3E3E3E"/>
                </a:solidFill>
                <a:latin typeface="Helvetica Neue"/>
              </a:rPr>
              <a:t>報名表格及活動詳細介紹請參閱以下網址：</a:t>
            </a:r>
            <a:endParaRPr lang="zh-TW" altLang="en-US" dirty="0"/>
          </a:p>
          <a:p>
            <a:r>
              <a:rPr lang="en-US" altLang="zh-TW" u="sng" dirty="0">
                <a:solidFill>
                  <a:srgbClr val="3E3E3E"/>
                </a:solidFill>
                <a:latin typeface="Helvetica Neue"/>
              </a:rPr>
              <a:t>http://sxjs.rwpx01.cn/baoming/baoming.html#315</a:t>
            </a:r>
            <a:endParaRPr lang="zh-TW" altLang="en-US" dirty="0">
              <a:solidFill>
                <a:srgbClr val="3E3E3E"/>
              </a:solidFill>
              <a:latin typeface="Helvetica Neue"/>
            </a:endParaRPr>
          </a:p>
          <a:p>
            <a:br>
              <a:rPr lang="zh-TW" altLang="en-US" dirty="0">
                <a:solidFill>
                  <a:srgbClr val="3E3E3E"/>
                </a:solidFill>
                <a:latin typeface="Helvetica Neue"/>
              </a:rPr>
            </a:br>
            <a:r>
              <a:rPr lang="zh-TW" altLang="en-US" dirty="0">
                <a:solidFill>
                  <a:srgbClr val="3E3E3E"/>
                </a:solidFill>
                <a:latin typeface="Helvetica Neue"/>
              </a:rPr>
              <a:t>商會聯繫方式：</a:t>
            </a:r>
            <a:br>
              <a:rPr lang="zh-TW" altLang="en-US" dirty="0">
                <a:solidFill>
                  <a:srgbClr val="3E3E3E"/>
                </a:solidFill>
                <a:latin typeface="Helvetica Neue"/>
              </a:rPr>
            </a:br>
            <a:endParaRPr lang="zh-TW" altLang="en-US" dirty="0">
              <a:solidFill>
                <a:srgbClr val="3E3E3E"/>
              </a:solidFill>
              <a:latin typeface="Helvetica Neue"/>
            </a:endParaRPr>
          </a:p>
          <a:p>
            <a:r>
              <a:rPr lang="zh-TW" altLang="en-US" dirty="0"/>
              <a:t>電話</a:t>
            </a:r>
            <a:r>
              <a:rPr lang="en-US" altLang="zh-TW" dirty="0"/>
              <a:t>:</a:t>
            </a:r>
            <a:r>
              <a:rPr lang="zh-TW" altLang="en-US" dirty="0"/>
              <a:t>（</a:t>
            </a:r>
            <a:r>
              <a:rPr lang="en-US" altLang="zh-TW" dirty="0"/>
              <a:t>852</a:t>
            </a:r>
            <a:r>
              <a:rPr lang="zh-TW" altLang="en-US" dirty="0"/>
              <a:t>）</a:t>
            </a:r>
            <a:r>
              <a:rPr lang="en-US" altLang="zh-TW" dirty="0"/>
              <a:t>38976024/38976010 </a:t>
            </a:r>
          </a:p>
          <a:p>
            <a:r>
              <a:rPr lang="zh-TW" altLang="en-US" dirty="0"/>
              <a:t>電郵：</a:t>
            </a:r>
            <a:r>
              <a:rPr lang="en-US" altLang="zh-TW" dirty="0"/>
              <a:t>hkoffice@hksxcc.hk</a:t>
            </a:r>
          </a:p>
          <a:p>
            <a:br>
              <a:rPr lang="zh-TW" altLang="en-US" dirty="0">
                <a:solidFill>
                  <a:srgbClr val="3E3E3E"/>
                </a:solidFill>
                <a:latin typeface="Helvetica Neue"/>
              </a:rPr>
            </a:br>
            <a:r>
              <a:rPr lang="zh-TW" altLang="en-US" dirty="0">
                <a:solidFill>
                  <a:srgbClr val="3E3E3E"/>
                </a:solidFill>
                <a:latin typeface="Helvetica Neue"/>
              </a:rPr>
              <a:t>                                                                             </a:t>
            </a:r>
            <a:r>
              <a:rPr lang="zh-TW" altLang="en-US" dirty="0">
                <a:solidFill>
                  <a:srgbClr val="FF4C00"/>
                </a:solidFill>
                <a:latin typeface="line-through"/>
              </a:rPr>
              <a:t>香港山西商會</a:t>
            </a:r>
            <a:endParaRPr lang="zh-TW" altLang="en-US" dirty="0"/>
          </a:p>
          <a:p>
            <a:r>
              <a:rPr lang="zh-TW" altLang="en-US" dirty="0">
                <a:solidFill>
                  <a:srgbClr val="FF4C00"/>
                </a:solidFill>
                <a:latin typeface="line-through"/>
              </a:rPr>
              <a:t>誠邀各位晉港商界翹楚自薦或推薦我會成員參與此次評選，如有任何疑問，請聯繫商會秘書處。</a:t>
            </a:r>
            <a:endParaRPr lang="zh-TW" altLang="en-US" dirty="0"/>
          </a:p>
          <a:p>
            <a:br>
              <a:rPr lang="zh-TW" altLang="en-US" dirty="0"/>
            </a:br>
            <a:endParaRPr lang="zh-TW" altLang="en-US" dirty="0"/>
          </a:p>
          <a:p>
            <a:br>
              <a:rPr lang="zh-TW" altLang="en-US" dirty="0"/>
            </a:br>
            <a:endParaRPr lang="zh-CN" altLang="en-US" dirty="0"/>
          </a:p>
        </p:txBody>
      </p:sp>
    </p:spTree>
    <p:extLst>
      <p:ext uri="{BB962C8B-B14F-4D97-AF65-F5344CB8AC3E}">
        <p14:creationId xmlns:p14="http://schemas.microsoft.com/office/powerpoint/2010/main" val="1109235518"/>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5400000">
            <a:off x="7184495" y="394410"/>
            <a:ext cx="2686737" cy="6053085"/>
          </a:xfrm>
          <a:prstGeom prst="rect">
            <a:avLst/>
          </a:prstGeom>
          <a:solidFill>
            <a:schemeClr val="bg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3" name="矩形 2"/>
          <p:cNvSpPr/>
          <p:nvPr/>
        </p:nvSpPr>
        <p:spPr>
          <a:xfrm>
            <a:off x="5067455" y="2208344"/>
            <a:ext cx="5877636" cy="2425221"/>
          </a:xfrm>
          <a:prstGeom prst="rect">
            <a:avLst/>
          </a:prstGeom>
          <a:solidFill>
            <a:schemeClr val="tx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文本框 14"/>
          <p:cNvSpPr txBox="1">
            <a:spLocks noChangeArrowheads="1"/>
          </p:cNvSpPr>
          <p:nvPr/>
        </p:nvSpPr>
        <p:spPr bwMode="auto">
          <a:xfrm>
            <a:off x="5375564" y="2923310"/>
            <a:ext cx="5375564" cy="974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TW" sz="2800" dirty="0"/>
              <a:t>【</a:t>
            </a:r>
            <a:r>
              <a:rPr lang="zh-TW" altLang="en-US" sz="2800" dirty="0"/>
              <a:t>會員活動</a:t>
            </a:r>
            <a:r>
              <a:rPr lang="en-US" altLang="zh-TW" sz="2800" dirty="0"/>
              <a:t>】</a:t>
            </a:r>
            <a:r>
              <a:rPr lang="zh-TW" altLang="en-US" sz="2800" dirty="0"/>
              <a:t>太極五行自我修復工程醫學氣功講座</a:t>
            </a:r>
          </a:p>
        </p:txBody>
      </p:sp>
    </p:spTree>
    <p:extLst>
      <p:ext uri="{BB962C8B-B14F-4D97-AF65-F5344CB8AC3E}">
        <p14:creationId xmlns:p14="http://schemas.microsoft.com/office/powerpoint/2010/main" val="585364700"/>
      </p:ext>
    </p:extLst>
  </p:cSld>
  <p:clrMapOvr>
    <a:masterClrMapping/>
  </p:clrMapOvr>
  <mc:AlternateContent xmlns:mc="http://schemas.openxmlformats.org/markup-compatibility/2006" xmlns:p14="http://schemas.microsoft.com/office/powerpoint/2010/main">
    <mc:Choice Requires="p14">
      <p:transition spd="slow" p14:dur="1500" advClick="0">
        <p:random/>
      </p:transition>
    </mc:Choice>
    <mc:Fallback xmlns:p15="http://schemas.microsoft.com/office/powerpoint/2012/main" xmlns="">
      <p:transition spd="slow" advClick="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00" fill="hold"/>
                                        <p:tgtEl>
                                          <p:spTgt spid="2"/>
                                        </p:tgtEl>
                                        <p:attrNameLst>
                                          <p:attrName>ppt_w</p:attrName>
                                        </p:attrNameLst>
                                      </p:cBhvr>
                                      <p:tavLst>
                                        <p:tav tm="0">
                                          <p:val>
                                            <p:fltVal val="0"/>
                                          </p:val>
                                        </p:tav>
                                        <p:tav tm="100000">
                                          <p:val>
                                            <p:strVal val="#ppt_w"/>
                                          </p:val>
                                        </p:tav>
                                      </p:tavLst>
                                    </p:anim>
                                    <p:anim calcmode="lin" valueType="num">
                                      <p:cBhvr>
                                        <p:cTn id="8" dur="700" fill="hold"/>
                                        <p:tgtEl>
                                          <p:spTgt spid="2"/>
                                        </p:tgtEl>
                                        <p:attrNameLst>
                                          <p:attrName>ppt_h</p:attrName>
                                        </p:attrNameLst>
                                      </p:cBhvr>
                                      <p:tavLst>
                                        <p:tav tm="0">
                                          <p:val>
                                            <p:fltVal val="0"/>
                                          </p:val>
                                        </p:tav>
                                        <p:tav tm="100000">
                                          <p:val>
                                            <p:strVal val="#ppt_h"/>
                                          </p:val>
                                        </p:tav>
                                      </p:tavLst>
                                    </p:anim>
                                    <p:animEffect transition="in" filter="fade">
                                      <p:cBhvr>
                                        <p:cTn id="9" dur="700"/>
                                        <p:tgtEl>
                                          <p:spTgt spid="2"/>
                                        </p:tgtEl>
                                      </p:cBhvr>
                                    </p:animEffect>
                                  </p:childTnLst>
                                </p:cTn>
                              </p:par>
                              <p:par>
                                <p:cTn id="10" presetID="53" presetClass="entr" presetSubtype="0" fill="hold" grpId="0" nodeType="withEffect">
                                  <p:stCondLst>
                                    <p:cond delay="200"/>
                                  </p:stCondLst>
                                  <p:childTnLst>
                                    <p:set>
                                      <p:cBhvr>
                                        <p:cTn id="11" dur="1" fill="hold">
                                          <p:stCondLst>
                                            <p:cond delay="0"/>
                                          </p:stCondLst>
                                        </p:cTn>
                                        <p:tgtEl>
                                          <p:spTgt spid="3"/>
                                        </p:tgtEl>
                                        <p:attrNameLst>
                                          <p:attrName>style.visibility</p:attrName>
                                        </p:attrNameLst>
                                      </p:cBhvr>
                                      <p:to>
                                        <p:strVal val="visible"/>
                                      </p:to>
                                    </p:set>
                                    <p:anim calcmode="lin" valueType="num">
                                      <p:cBhvr>
                                        <p:cTn id="12" dur="700" fill="hold"/>
                                        <p:tgtEl>
                                          <p:spTgt spid="3"/>
                                        </p:tgtEl>
                                        <p:attrNameLst>
                                          <p:attrName>ppt_w</p:attrName>
                                        </p:attrNameLst>
                                      </p:cBhvr>
                                      <p:tavLst>
                                        <p:tav tm="0">
                                          <p:val>
                                            <p:fltVal val="0"/>
                                          </p:val>
                                        </p:tav>
                                        <p:tav tm="100000">
                                          <p:val>
                                            <p:strVal val="#ppt_w"/>
                                          </p:val>
                                        </p:tav>
                                      </p:tavLst>
                                    </p:anim>
                                    <p:anim calcmode="lin" valueType="num">
                                      <p:cBhvr>
                                        <p:cTn id="13" dur="700" fill="hold"/>
                                        <p:tgtEl>
                                          <p:spTgt spid="3"/>
                                        </p:tgtEl>
                                        <p:attrNameLst>
                                          <p:attrName>ppt_h</p:attrName>
                                        </p:attrNameLst>
                                      </p:cBhvr>
                                      <p:tavLst>
                                        <p:tav tm="0">
                                          <p:val>
                                            <p:fltVal val="0"/>
                                          </p:val>
                                        </p:tav>
                                        <p:tav tm="100000">
                                          <p:val>
                                            <p:strVal val="#ppt_h"/>
                                          </p:val>
                                        </p:tav>
                                      </p:tavLst>
                                    </p:anim>
                                    <p:animEffect transition="in" filter="fade">
                                      <p:cBhvr>
                                        <p:cTn id="14" dur="700"/>
                                        <p:tgtEl>
                                          <p:spTgt spid="3"/>
                                        </p:tgtEl>
                                      </p:cBhvr>
                                    </p:animEffect>
                                  </p:childTnLst>
                                </p:cTn>
                              </p:par>
                              <p:par>
                                <p:cTn id="15" presetID="53" presetClass="entr" presetSubtype="0" fill="hold" grpId="0" nodeType="withEffect">
                                  <p:stCondLst>
                                    <p:cond delay="400"/>
                                  </p:stCondLst>
                                  <p:childTnLst>
                                    <p:set>
                                      <p:cBhvr>
                                        <p:cTn id="16" dur="1" fill="hold">
                                          <p:stCondLst>
                                            <p:cond delay="0"/>
                                          </p:stCondLst>
                                        </p:cTn>
                                        <p:tgtEl>
                                          <p:spTgt spid="4"/>
                                        </p:tgtEl>
                                        <p:attrNameLst>
                                          <p:attrName>style.visibility</p:attrName>
                                        </p:attrNameLst>
                                      </p:cBhvr>
                                      <p:to>
                                        <p:strVal val="visible"/>
                                      </p:to>
                                    </p:set>
                                    <p:anim calcmode="lin" valueType="num">
                                      <p:cBhvr>
                                        <p:cTn id="17" dur="700" fill="hold"/>
                                        <p:tgtEl>
                                          <p:spTgt spid="4"/>
                                        </p:tgtEl>
                                        <p:attrNameLst>
                                          <p:attrName>ppt_w</p:attrName>
                                        </p:attrNameLst>
                                      </p:cBhvr>
                                      <p:tavLst>
                                        <p:tav tm="0">
                                          <p:val>
                                            <p:fltVal val="0"/>
                                          </p:val>
                                        </p:tav>
                                        <p:tav tm="100000">
                                          <p:val>
                                            <p:strVal val="#ppt_w"/>
                                          </p:val>
                                        </p:tav>
                                      </p:tavLst>
                                    </p:anim>
                                    <p:anim calcmode="lin" valueType="num">
                                      <p:cBhvr>
                                        <p:cTn id="18" dur="700" fill="hold"/>
                                        <p:tgtEl>
                                          <p:spTgt spid="4"/>
                                        </p:tgtEl>
                                        <p:attrNameLst>
                                          <p:attrName>ppt_h</p:attrName>
                                        </p:attrNameLst>
                                      </p:cBhvr>
                                      <p:tavLst>
                                        <p:tav tm="0">
                                          <p:val>
                                            <p:fltVal val="0"/>
                                          </p:val>
                                        </p:tav>
                                        <p:tav tm="100000">
                                          <p:val>
                                            <p:strVal val="#ppt_h"/>
                                          </p:val>
                                        </p:tav>
                                      </p:tavLst>
                                    </p:anim>
                                    <p:animEffect transition="in" filter="fade">
                                      <p:cBhvr>
                                        <p:cTn id="19"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1FB11B61-0421-45B1-821D-EEE156C82B18}"/>
              </a:ext>
            </a:extLst>
          </p:cNvPr>
          <p:cNvSpPr/>
          <p:nvPr/>
        </p:nvSpPr>
        <p:spPr>
          <a:xfrm>
            <a:off x="235527" y="538018"/>
            <a:ext cx="11249891" cy="1846659"/>
          </a:xfrm>
          <a:prstGeom prst="rect">
            <a:avLst/>
          </a:prstGeom>
        </p:spPr>
        <p:txBody>
          <a:bodyPr wrap="square">
            <a:spAutoFit/>
          </a:bodyPr>
          <a:lstStyle/>
          <a:p>
            <a:r>
              <a:rPr lang="zh-TW" altLang="en-US" sz="2400" b="1" dirty="0">
                <a:solidFill>
                  <a:srgbClr val="002060"/>
                </a:solidFill>
              </a:rPr>
              <a:t>課程簡介</a:t>
            </a:r>
            <a:br>
              <a:rPr lang="zh-TW" altLang="en-US" b="1" dirty="0">
                <a:solidFill>
                  <a:srgbClr val="AAA695"/>
                </a:solidFill>
              </a:rPr>
            </a:br>
            <a:endParaRPr lang="zh-TW" altLang="en-US" b="1" dirty="0">
              <a:solidFill>
                <a:srgbClr val="AAA695"/>
              </a:solidFill>
            </a:endParaRPr>
          </a:p>
          <a:p>
            <a:r>
              <a:rPr lang="zh-TW" altLang="en-US" dirty="0"/>
              <a:t>太極五行自我修復工程是由世界自愈力及念力研究院</a:t>
            </a:r>
            <a:r>
              <a:rPr lang="en-US" altLang="zh-TW" dirty="0"/>
              <a:t>(</a:t>
            </a:r>
            <a:r>
              <a:rPr lang="zh-TW" altLang="en-US" dirty="0"/>
              <a:t>亞太區</a:t>
            </a:r>
            <a:r>
              <a:rPr lang="en-US" altLang="zh-TW" dirty="0"/>
              <a:t>)</a:t>
            </a:r>
            <a:r>
              <a:rPr lang="zh-TW" altLang="en-US" dirty="0"/>
              <a:t>有限公司開發和推廣的氣功課程。</a:t>
            </a:r>
            <a:r>
              <a:rPr lang="zh-TW" altLang="en-US" b="1" dirty="0">
                <a:solidFill>
                  <a:srgbClr val="002060"/>
                </a:solidFill>
              </a:rPr>
              <a:t>由於在練習氣功期間，學員進入鬆弛及集中狀態，腦部血液流動通常會增加，因而產生更具效率的含氧新陳代謝及減慢脈搏率</a:t>
            </a:r>
            <a:r>
              <a:rPr lang="zh-TW" altLang="en-US" b="1" dirty="0"/>
              <a:t>。</a:t>
            </a:r>
            <a:r>
              <a:rPr lang="zh-TW" altLang="en-US" dirty="0"/>
              <a:t>學員會在體內形成對氣的觸覺，並以意念導氣。此功法是一套特別而快速有效的自愈系統方法，</a:t>
            </a:r>
            <a:r>
              <a:rPr lang="zh-TW" altLang="en-US" b="1" dirty="0">
                <a:solidFill>
                  <a:srgbClr val="002060"/>
                </a:solidFill>
              </a:rPr>
              <a:t>充分利用人類本身擁有的自愈能力及念力潛能，去征服各種慢性疾病及奇難頑疾</a:t>
            </a:r>
            <a:r>
              <a:rPr lang="zh-TW" altLang="en-US" b="1" dirty="0"/>
              <a:t>，</a:t>
            </a:r>
            <a:r>
              <a:rPr lang="zh-TW" altLang="en-US" dirty="0"/>
              <a:t>將偶然「奇蹟」變成「自然」現象。</a:t>
            </a:r>
            <a:endParaRPr lang="zh-TW" altLang="en-US" dirty="0">
              <a:effectLst/>
            </a:endParaRPr>
          </a:p>
        </p:txBody>
      </p:sp>
      <p:sp>
        <p:nvSpPr>
          <p:cNvPr id="3" name="矩形 2">
            <a:extLst>
              <a:ext uri="{FF2B5EF4-FFF2-40B4-BE49-F238E27FC236}">
                <a16:creationId xmlns:a16="http://schemas.microsoft.com/office/drawing/2014/main" id="{F610646C-F9C2-46E5-B317-DEE73B6BEA8E}"/>
              </a:ext>
            </a:extLst>
          </p:cNvPr>
          <p:cNvSpPr/>
          <p:nvPr/>
        </p:nvSpPr>
        <p:spPr>
          <a:xfrm>
            <a:off x="235527" y="2967335"/>
            <a:ext cx="1415772" cy="461665"/>
          </a:xfrm>
          <a:prstGeom prst="rect">
            <a:avLst/>
          </a:prstGeom>
        </p:spPr>
        <p:txBody>
          <a:bodyPr wrap="none">
            <a:spAutoFit/>
          </a:bodyPr>
          <a:lstStyle/>
          <a:p>
            <a:r>
              <a:rPr lang="zh-CN" altLang="en-US" sz="2400" b="1" dirty="0">
                <a:solidFill>
                  <a:srgbClr val="002060"/>
                </a:solidFill>
              </a:rPr>
              <a:t>明星學員</a:t>
            </a:r>
          </a:p>
        </p:txBody>
      </p:sp>
      <p:pic>
        <p:nvPicPr>
          <p:cNvPr id="7" name="图片 6">
            <a:extLst>
              <a:ext uri="{FF2B5EF4-FFF2-40B4-BE49-F238E27FC236}">
                <a16:creationId xmlns:a16="http://schemas.microsoft.com/office/drawing/2014/main" id="{47D2BA26-C234-4C77-B3BC-417653773F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8882" y="3779982"/>
            <a:ext cx="9118600" cy="2540000"/>
          </a:xfrm>
          <a:prstGeom prst="rect">
            <a:avLst/>
          </a:prstGeom>
        </p:spPr>
      </p:pic>
    </p:spTree>
    <p:extLst>
      <p:ext uri="{BB962C8B-B14F-4D97-AF65-F5344CB8AC3E}">
        <p14:creationId xmlns:p14="http://schemas.microsoft.com/office/powerpoint/2010/main" val="1249243612"/>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58665D7C-DFE9-41FB-840F-892EC50A2E28}"/>
              </a:ext>
            </a:extLst>
          </p:cNvPr>
          <p:cNvSpPr/>
          <p:nvPr/>
        </p:nvSpPr>
        <p:spPr>
          <a:xfrm>
            <a:off x="332693" y="321025"/>
            <a:ext cx="1415772" cy="461665"/>
          </a:xfrm>
          <a:prstGeom prst="rect">
            <a:avLst/>
          </a:prstGeom>
        </p:spPr>
        <p:txBody>
          <a:bodyPr wrap="none">
            <a:spAutoFit/>
          </a:bodyPr>
          <a:lstStyle/>
          <a:p>
            <a:r>
              <a:rPr lang="zh-CN" altLang="en-US" sz="2400" b="1" dirty="0">
                <a:solidFill>
                  <a:srgbClr val="002060"/>
                </a:solidFill>
              </a:rPr>
              <a:t>講座詳情</a:t>
            </a:r>
          </a:p>
        </p:txBody>
      </p:sp>
      <p:sp>
        <p:nvSpPr>
          <p:cNvPr id="3" name="矩形 2">
            <a:extLst>
              <a:ext uri="{FF2B5EF4-FFF2-40B4-BE49-F238E27FC236}">
                <a16:creationId xmlns:a16="http://schemas.microsoft.com/office/drawing/2014/main" id="{35CD6B8D-1657-43C9-B9DE-3D6940A4BABE}"/>
              </a:ext>
            </a:extLst>
          </p:cNvPr>
          <p:cNvSpPr/>
          <p:nvPr/>
        </p:nvSpPr>
        <p:spPr>
          <a:xfrm>
            <a:off x="332692" y="881978"/>
            <a:ext cx="6525307" cy="2031325"/>
          </a:xfrm>
          <a:prstGeom prst="rect">
            <a:avLst/>
          </a:prstGeom>
        </p:spPr>
        <p:txBody>
          <a:bodyPr wrap="square">
            <a:spAutoFit/>
          </a:bodyPr>
          <a:lstStyle/>
          <a:p>
            <a:pPr algn="just"/>
            <a:r>
              <a:rPr lang="zh-TW" altLang="en-US" b="1" dirty="0"/>
              <a:t>語言：粵語</a:t>
            </a:r>
          </a:p>
          <a:p>
            <a:pPr algn="just"/>
            <a:endParaRPr lang="en-US" altLang="zh-TW" b="1" dirty="0"/>
          </a:p>
          <a:p>
            <a:pPr algn="just"/>
            <a:r>
              <a:rPr lang="zh-TW" altLang="en-US" b="1" dirty="0"/>
              <a:t>地點：灣仔軒尼詩道</a:t>
            </a:r>
            <a:r>
              <a:rPr lang="en-US" altLang="zh-TW" b="1" dirty="0"/>
              <a:t>258</a:t>
            </a:r>
            <a:r>
              <a:rPr lang="zh-TW" altLang="en-US" b="1" dirty="0"/>
              <a:t>號 德士古大廈</a:t>
            </a:r>
            <a:r>
              <a:rPr lang="en-US" altLang="zh-TW" b="1" dirty="0"/>
              <a:t>11</a:t>
            </a:r>
            <a:r>
              <a:rPr lang="zh-TW" altLang="en-US" b="1" dirty="0"/>
              <a:t>樓（灣仔地鐵站</a:t>
            </a:r>
            <a:r>
              <a:rPr lang="en-US" altLang="zh-TW" b="1" dirty="0"/>
              <a:t>A4</a:t>
            </a:r>
            <a:r>
              <a:rPr lang="zh-TW" altLang="en-US" b="1" dirty="0"/>
              <a:t>）</a:t>
            </a:r>
          </a:p>
          <a:p>
            <a:pPr algn="just"/>
            <a:endParaRPr lang="en-US" altLang="zh-TW" b="1" dirty="0"/>
          </a:p>
          <a:p>
            <a:pPr algn="just"/>
            <a:r>
              <a:rPr lang="zh-TW" altLang="en-US" b="1" dirty="0"/>
              <a:t>時間：</a:t>
            </a:r>
            <a:r>
              <a:rPr lang="en-US" altLang="zh-TW" b="1" dirty="0">
                <a:latin typeface="+mj-lt"/>
              </a:rPr>
              <a:t>7</a:t>
            </a:r>
            <a:r>
              <a:rPr lang="zh-TW" altLang="en-US" b="1" dirty="0">
                <a:latin typeface="+mj-lt"/>
              </a:rPr>
              <a:t>：</a:t>
            </a:r>
            <a:r>
              <a:rPr lang="en-US" altLang="zh-TW" b="1" dirty="0">
                <a:latin typeface="+mj-lt"/>
              </a:rPr>
              <a:t>00 pm </a:t>
            </a:r>
            <a:r>
              <a:rPr lang="zh-TW" altLang="en-US" b="1" dirty="0">
                <a:latin typeface="+mj-lt"/>
              </a:rPr>
              <a:t>至 </a:t>
            </a:r>
            <a:r>
              <a:rPr lang="en-US" altLang="zh-TW" b="1" dirty="0">
                <a:latin typeface="+mj-lt"/>
              </a:rPr>
              <a:t>9</a:t>
            </a:r>
            <a:r>
              <a:rPr lang="zh-TW" altLang="en-US" b="1" dirty="0">
                <a:latin typeface="+mj-lt"/>
              </a:rPr>
              <a:t>：</a:t>
            </a:r>
            <a:r>
              <a:rPr lang="en-US" altLang="zh-TW" b="1" dirty="0">
                <a:latin typeface="+mj-lt"/>
              </a:rPr>
              <a:t>30 pm</a:t>
            </a:r>
            <a:br>
              <a:rPr lang="en-US" altLang="zh-TW" b="1" dirty="0"/>
            </a:br>
            <a:endParaRPr lang="en-US" altLang="zh-TW" b="1" dirty="0"/>
          </a:p>
          <a:p>
            <a:pPr algn="just"/>
            <a:r>
              <a:rPr lang="zh-TW" altLang="en-US" b="1" dirty="0"/>
              <a:t>日期：</a:t>
            </a:r>
            <a:r>
              <a:rPr lang="en-US" altLang="zh-TW" b="1" dirty="0"/>
              <a:t>2019</a:t>
            </a:r>
            <a:r>
              <a:rPr lang="zh-TW" altLang="en-US" b="1" dirty="0"/>
              <a:t>年</a:t>
            </a:r>
            <a:r>
              <a:rPr lang="en-US" altLang="zh-TW" b="1" dirty="0"/>
              <a:t>12</a:t>
            </a:r>
            <a:r>
              <a:rPr lang="zh-TW" altLang="en-US" b="1" dirty="0"/>
              <a:t>月</a:t>
            </a:r>
            <a:r>
              <a:rPr lang="en-US" altLang="zh-TW" b="1" dirty="0"/>
              <a:t>5</a:t>
            </a:r>
            <a:r>
              <a:rPr lang="zh-TW" altLang="en-US" b="1" dirty="0"/>
              <a:t>日（星期四） </a:t>
            </a:r>
            <a:r>
              <a:rPr lang="en-US" altLang="zh-TW" b="1" dirty="0"/>
              <a:t>/  2020</a:t>
            </a:r>
            <a:r>
              <a:rPr lang="zh-TW" altLang="en-US" b="1" dirty="0"/>
              <a:t>年</a:t>
            </a:r>
            <a:r>
              <a:rPr lang="en-US" altLang="zh-TW" b="1" dirty="0"/>
              <a:t>1</a:t>
            </a:r>
            <a:r>
              <a:rPr lang="zh-TW" altLang="en-US" b="1" dirty="0"/>
              <a:t>月</a:t>
            </a:r>
            <a:r>
              <a:rPr lang="en-US" altLang="zh-TW" b="1" dirty="0"/>
              <a:t>9</a:t>
            </a:r>
            <a:r>
              <a:rPr lang="zh-TW" altLang="en-US" b="1" dirty="0"/>
              <a:t>日（星期四）</a:t>
            </a:r>
          </a:p>
        </p:txBody>
      </p:sp>
      <p:pic>
        <p:nvPicPr>
          <p:cNvPr id="5" name="图片 4">
            <a:extLst>
              <a:ext uri="{FF2B5EF4-FFF2-40B4-BE49-F238E27FC236}">
                <a16:creationId xmlns:a16="http://schemas.microsoft.com/office/drawing/2014/main" id="{FFB38D1D-21A3-4412-B954-C957386218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9418" y="3190395"/>
            <a:ext cx="8853055" cy="3513282"/>
          </a:xfrm>
          <a:prstGeom prst="rect">
            <a:avLst/>
          </a:prstGeom>
        </p:spPr>
      </p:pic>
    </p:spTree>
    <p:extLst>
      <p:ext uri="{BB962C8B-B14F-4D97-AF65-F5344CB8AC3E}">
        <p14:creationId xmlns:p14="http://schemas.microsoft.com/office/powerpoint/2010/main" val="418786783"/>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E3D81D37-FEC9-427D-949C-17233BD1D2BE}"/>
              </a:ext>
            </a:extLst>
          </p:cNvPr>
          <p:cNvSpPr/>
          <p:nvPr/>
        </p:nvSpPr>
        <p:spPr>
          <a:xfrm>
            <a:off x="208001" y="598115"/>
            <a:ext cx="1415772" cy="461665"/>
          </a:xfrm>
          <a:prstGeom prst="rect">
            <a:avLst/>
          </a:prstGeom>
        </p:spPr>
        <p:txBody>
          <a:bodyPr wrap="none">
            <a:spAutoFit/>
          </a:bodyPr>
          <a:lstStyle/>
          <a:p>
            <a:r>
              <a:rPr lang="zh-CN" altLang="en-US" sz="2400" b="1" dirty="0">
                <a:solidFill>
                  <a:srgbClr val="002060"/>
                </a:solidFill>
              </a:rPr>
              <a:t>報名方式</a:t>
            </a:r>
          </a:p>
        </p:txBody>
      </p:sp>
      <p:sp>
        <p:nvSpPr>
          <p:cNvPr id="5" name="矩形 4">
            <a:extLst>
              <a:ext uri="{FF2B5EF4-FFF2-40B4-BE49-F238E27FC236}">
                <a16:creationId xmlns:a16="http://schemas.microsoft.com/office/drawing/2014/main" id="{352D72C4-9E8C-4C1C-A76F-50937E0B1B84}"/>
              </a:ext>
            </a:extLst>
          </p:cNvPr>
          <p:cNvSpPr/>
          <p:nvPr/>
        </p:nvSpPr>
        <p:spPr>
          <a:xfrm>
            <a:off x="208001" y="1360254"/>
            <a:ext cx="6096000" cy="1477328"/>
          </a:xfrm>
          <a:prstGeom prst="rect">
            <a:avLst/>
          </a:prstGeom>
        </p:spPr>
        <p:txBody>
          <a:bodyPr>
            <a:spAutoFit/>
          </a:bodyPr>
          <a:lstStyle/>
          <a:p>
            <a:pPr algn="just"/>
            <a:r>
              <a:rPr lang="zh-TW" altLang="en-US" dirty="0">
                <a:solidFill>
                  <a:srgbClr val="333333"/>
                </a:solidFill>
                <a:latin typeface="微软雅黑" panose="020B0503020204020204" pitchFamily="34" charset="-122"/>
                <a:ea typeface="微软雅黑" panose="020B0503020204020204" pitchFamily="34" charset="-122"/>
              </a:rPr>
              <a:t>直接與秘書處聯繫報名：</a:t>
            </a:r>
            <a:endParaRPr lang="en-US" altLang="zh-TW" dirty="0">
              <a:solidFill>
                <a:srgbClr val="333333"/>
              </a:solidFill>
              <a:latin typeface="微软雅黑" panose="020B0503020204020204" pitchFamily="34" charset="-122"/>
              <a:ea typeface="微软雅黑" panose="020B0503020204020204" pitchFamily="34" charset="-122"/>
            </a:endParaRPr>
          </a:p>
          <a:p>
            <a:pPr algn="just"/>
            <a:endParaRPr lang="zh-TW" altLang="en-US" dirty="0">
              <a:solidFill>
                <a:srgbClr val="333333"/>
              </a:solidFill>
              <a:latin typeface="微软雅黑" panose="020B0503020204020204" pitchFamily="34" charset="-122"/>
              <a:ea typeface="微软雅黑" panose="020B0503020204020204" pitchFamily="34" charset="-122"/>
            </a:endParaRPr>
          </a:p>
          <a:p>
            <a:pPr algn="just"/>
            <a:r>
              <a:rPr lang="en-US" altLang="zh-TW" dirty="0">
                <a:solidFill>
                  <a:srgbClr val="333333"/>
                </a:solidFill>
                <a:latin typeface="微软雅黑" panose="020B0503020204020204" pitchFamily="34" charset="-122"/>
                <a:ea typeface="微软雅黑" panose="020B0503020204020204" pitchFamily="34" charset="-122"/>
              </a:rPr>
              <a:t>1.</a:t>
            </a:r>
            <a:r>
              <a:rPr lang="zh-TW" altLang="en-US" dirty="0">
                <a:solidFill>
                  <a:srgbClr val="333333"/>
                </a:solidFill>
                <a:latin typeface="微软雅黑" panose="020B0503020204020204" pitchFamily="34" charset="-122"/>
                <a:ea typeface="微软雅黑" panose="020B0503020204020204" pitchFamily="34" charset="-122"/>
              </a:rPr>
              <a:t>微信：</a:t>
            </a:r>
          </a:p>
          <a:p>
            <a:br>
              <a:rPr lang="zh-TW" altLang="en-US" dirty="0"/>
            </a:br>
            <a:endParaRPr lang="zh-CN" altLang="en-US" dirty="0"/>
          </a:p>
        </p:txBody>
      </p:sp>
      <p:pic>
        <p:nvPicPr>
          <p:cNvPr id="7" name="图片 6">
            <a:extLst>
              <a:ext uri="{FF2B5EF4-FFF2-40B4-BE49-F238E27FC236}">
                <a16:creationId xmlns:a16="http://schemas.microsoft.com/office/drawing/2014/main" id="{8379BA74-1D02-467D-A739-08DFF08170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500" y="2488191"/>
            <a:ext cx="2180792" cy="2180792"/>
          </a:xfrm>
          <a:prstGeom prst="rect">
            <a:avLst/>
          </a:prstGeom>
        </p:spPr>
      </p:pic>
      <p:sp>
        <p:nvSpPr>
          <p:cNvPr id="8" name="矩形 7">
            <a:extLst>
              <a:ext uri="{FF2B5EF4-FFF2-40B4-BE49-F238E27FC236}">
                <a16:creationId xmlns:a16="http://schemas.microsoft.com/office/drawing/2014/main" id="{D34FDE6F-0375-4D37-BE1D-921175D0F884}"/>
              </a:ext>
            </a:extLst>
          </p:cNvPr>
          <p:cNvSpPr/>
          <p:nvPr/>
        </p:nvSpPr>
        <p:spPr>
          <a:xfrm>
            <a:off x="317500" y="5036081"/>
            <a:ext cx="6096000" cy="923330"/>
          </a:xfrm>
          <a:prstGeom prst="rect">
            <a:avLst/>
          </a:prstGeom>
        </p:spPr>
        <p:txBody>
          <a:bodyPr>
            <a:spAutoFit/>
          </a:bodyPr>
          <a:lstStyle/>
          <a:p>
            <a:pPr algn="just"/>
            <a:r>
              <a:rPr lang="en-US" altLang="zh-CN" dirty="0">
                <a:solidFill>
                  <a:srgbClr val="333333"/>
                </a:solidFill>
                <a:latin typeface="微软雅黑" panose="020B0503020204020204" pitchFamily="34" charset="-122"/>
                <a:ea typeface="微软雅黑" panose="020B0503020204020204" pitchFamily="34" charset="-122"/>
              </a:rPr>
              <a:t>2.WhatsApp</a:t>
            </a:r>
            <a:r>
              <a:rPr lang="zh-CN" altLang="en-US" dirty="0">
                <a:solidFill>
                  <a:srgbClr val="333333"/>
                </a:solidFill>
                <a:latin typeface="微软雅黑" panose="020B0503020204020204" pitchFamily="34" charset="-122"/>
                <a:ea typeface="微软雅黑" panose="020B0503020204020204" pitchFamily="34" charset="-122"/>
              </a:rPr>
              <a:t>：</a:t>
            </a:r>
            <a:br>
              <a:rPr lang="zh-CN" altLang="en-US" dirty="0">
                <a:solidFill>
                  <a:srgbClr val="333333"/>
                </a:solidFill>
                <a:latin typeface="微软雅黑" panose="020B0503020204020204" pitchFamily="34" charset="-122"/>
                <a:ea typeface="微软雅黑" panose="020B0503020204020204" pitchFamily="34" charset="-122"/>
              </a:rPr>
            </a:br>
            <a:endParaRPr lang="zh-CN" altLang="en-US" dirty="0">
              <a:solidFill>
                <a:srgbClr val="333333"/>
              </a:solidFill>
              <a:latin typeface="微软雅黑" panose="020B0503020204020204" pitchFamily="34" charset="-122"/>
              <a:ea typeface="微软雅黑" panose="020B0503020204020204" pitchFamily="34" charset="-122"/>
            </a:endParaRPr>
          </a:p>
          <a:p>
            <a:pPr algn="just"/>
            <a:r>
              <a:rPr lang="zh-CN" altLang="en-US" dirty="0">
                <a:solidFill>
                  <a:srgbClr val="333333"/>
                </a:solidFill>
                <a:latin typeface="微软雅黑" panose="020B0503020204020204" pitchFamily="34" charset="-122"/>
                <a:ea typeface="微软雅黑" panose="020B0503020204020204" pitchFamily="34" charset="-122"/>
              </a:rPr>
              <a:t>聯絡</a:t>
            </a:r>
            <a:r>
              <a:rPr lang="en-US" altLang="zh-CN" dirty="0">
                <a:solidFill>
                  <a:srgbClr val="333333"/>
                </a:solidFill>
                <a:latin typeface="微软雅黑" panose="020B0503020204020204" pitchFamily="34" charset="-122"/>
                <a:ea typeface="微软雅黑" panose="020B0503020204020204" pitchFamily="34" charset="-122"/>
              </a:rPr>
              <a:t>62218612</a:t>
            </a:r>
            <a:endParaRPr lang="en-US" altLang="zh-CN" b="0" i="0" dirty="0">
              <a:solidFill>
                <a:srgbClr val="333333"/>
              </a:solidFill>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75558887"/>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432ADBE8-8C6D-45E7-A6BA-357619099C1C}"/>
              </a:ext>
            </a:extLst>
          </p:cNvPr>
          <p:cNvSpPr/>
          <p:nvPr/>
        </p:nvSpPr>
        <p:spPr>
          <a:xfrm>
            <a:off x="236170" y="197691"/>
            <a:ext cx="5109091" cy="461665"/>
          </a:xfrm>
          <a:prstGeom prst="rect">
            <a:avLst/>
          </a:prstGeom>
        </p:spPr>
        <p:txBody>
          <a:bodyPr wrap="none">
            <a:spAutoFit/>
          </a:bodyPr>
          <a:lstStyle/>
          <a:p>
            <a:r>
              <a:rPr lang="zh-TW" altLang="en-US" sz="2400" b="1" dirty="0">
                <a:solidFill>
                  <a:srgbClr val="002060"/>
                </a:solidFill>
              </a:rPr>
              <a:t>更多</a:t>
            </a:r>
            <a:r>
              <a:rPr lang="en-US" altLang="zh-TW" sz="2400" b="1" dirty="0">
                <a:solidFill>
                  <a:srgbClr val="002060"/>
                </a:solidFill>
              </a:rPr>
              <a:t>【</a:t>
            </a:r>
            <a:r>
              <a:rPr lang="zh-TW" altLang="en-US" sz="2400" b="1" dirty="0">
                <a:solidFill>
                  <a:srgbClr val="002060"/>
                </a:solidFill>
              </a:rPr>
              <a:t>太極五行自我康復工程</a:t>
            </a:r>
            <a:r>
              <a:rPr lang="en-US" altLang="zh-TW" sz="2400" b="1" dirty="0">
                <a:solidFill>
                  <a:srgbClr val="002060"/>
                </a:solidFill>
              </a:rPr>
              <a:t>】</a:t>
            </a:r>
            <a:r>
              <a:rPr lang="zh-TW" altLang="en-US" sz="2400" b="1" dirty="0">
                <a:solidFill>
                  <a:srgbClr val="002060"/>
                </a:solidFill>
              </a:rPr>
              <a:t>資訊</a:t>
            </a:r>
            <a:endParaRPr lang="zh-CN" altLang="en-US" sz="2400" b="1" dirty="0">
              <a:solidFill>
                <a:srgbClr val="002060"/>
              </a:solidFill>
            </a:endParaRPr>
          </a:p>
        </p:txBody>
      </p:sp>
      <p:sp>
        <p:nvSpPr>
          <p:cNvPr id="5" name="矩形 4">
            <a:extLst>
              <a:ext uri="{FF2B5EF4-FFF2-40B4-BE49-F238E27FC236}">
                <a16:creationId xmlns:a16="http://schemas.microsoft.com/office/drawing/2014/main" id="{22706B20-4B46-453D-867D-F746C0494F88}"/>
              </a:ext>
            </a:extLst>
          </p:cNvPr>
          <p:cNvSpPr/>
          <p:nvPr/>
        </p:nvSpPr>
        <p:spPr>
          <a:xfrm>
            <a:off x="236170" y="728095"/>
            <a:ext cx="11332375" cy="1200329"/>
          </a:xfrm>
          <a:prstGeom prst="rect">
            <a:avLst/>
          </a:prstGeom>
        </p:spPr>
        <p:txBody>
          <a:bodyPr wrap="square">
            <a:spAutoFit/>
          </a:bodyPr>
          <a:lstStyle/>
          <a:p>
            <a:r>
              <a:rPr lang="zh-TW" altLang="en-US" dirty="0">
                <a:solidFill>
                  <a:srgbClr val="333333"/>
                </a:solidFill>
                <a:latin typeface="微软雅黑" panose="020B0503020204020204" pitchFamily="34" charset="-122"/>
                <a:ea typeface="微软雅黑" panose="020B0503020204020204" pitchFamily="34" charset="-122"/>
              </a:rPr>
              <a:t>世界自愈力及念力研究院</a:t>
            </a:r>
            <a:r>
              <a:rPr lang="en-US" altLang="zh-TW" dirty="0">
                <a:solidFill>
                  <a:srgbClr val="333333"/>
                </a:solidFill>
                <a:latin typeface="微软雅黑" panose="020B0503020204020204" pitchFamily="34" charset="-122"/>
                <a:ea typeface="微软雅黑" panose="020B0503020204020204" pitchFamily="34" charset="-122"/>
              </a:rPr>
              <a:t>(</a:t>
            </a:r>
            <a:r>
              <a:rPr lang="zh-TW" altLang="en-US" dirty="0">
                <a:solidFill>
                  <a:srgbClr val="333333"/>
                </a:solidFill>
                <a:latin typeface="微软雅黑" panose="020B0503020204020204" pitchFamily="34" charset="-122"/>
                <a:ea typeface="微软雅黑" panose="020B0503020204020204" pitchFamily="34" charset="-122"/>
              </a:rPr>
              <a:t>亞太區</a:t>
            </a:r>
            <a:r>
              <a:rPr lang="en-US" altLang="zh-TW" dirty="0">
                <a:solidFill>
                  <a:srgbClr val="333333"/>
                </a:solidFill>
                <a:latin typeface="微软雅黑" panose="020B0503020204020204" pitchFamily="34" charset="-122"/>
                <a:ea typeface="微软雅黑" panose="020B0503020204020204" pitchFamily="34" charset="-122"/>
              </a:rPr>
              <a:t>)</a:t>
            </a:r>
            <a:r>
              <a:rPr lang="zh-TW" altLang="en-US" dirty="0">
                <a:solidFill>
                  <a:srgbClr val="333333"/>
                </a:solidFill>
                <a:latin typeface="微软雅黑" panose="020B0503020204020204" pitchFamily="34" charset="-122"/>
                <a:ea typeface="微软雅黑" panose="020B0503020204020204" pitchFamily="34" charset="-122"/>
              </a:rPr>
              <a:t>有限公司</a:t>
            </a:r>
            <a:r>
              <a:rPr lang="en-US" altLang="zh-TW" dirty="0">
                <a:solidFill>
                  <a:srgbClr val="333333"/>
                </a:solidFill>
                <a:latin typeface="微软雅黑" panose="020B0503020204020204" pitchFamily="34" charset="-122"/>
                <a:ea typeface="微软雅黑" panose="020B0503020204020204" pitchFamily="34" charset="-122"/>
              </a:rPr>
              <a:t>World Institute for Self Healing (Asia Pacific) Limited</a:t>
            </a:r>
            <a:r>
              <a:rPr lang="zh-TW" altLang="en-US" dirty="0">
                <a:solidFill>
                  <a:srgbClr val="333333"/>
                </a:solidFill>
                <a:latin typeface="微软雅黑" panose="020B0503020204020204" pitchFamily="34" charset="-122"/>
                <a:ea typeface="微软雅黑" panose="020B0503020204020204" pitchFamily="34" charset="-122"/>
              </a:rPr>
              <a:t>，以下簡稱</a:t>
            </a:r>
            <a:r>
              <a:rPr lang="en-US" altLang="zh-TW" dirty="0">
                <a:solidFill>
                  <a:srgbClr val="333333"/>
                </a:solidFill>
                <a:latin typeface="微软雅黑" panose="020B0503020204020204" pitchFamily="34" charset="-122"/>
                <a:ea typeface="微软雅黑" panose="020B0503020204020204" pitchFamily="34" charset="-122"/>
              </a:rPr>
              <a:t>WISH</a:t>
            </a:r>
            <a:r>
              <a:rPr lang="zh-TW" altLang="en-US" dirty="0">
                <a:solidFill>
                  <a:srgbClr val="333333"/>
                </a:solidFill>
                <a:latin typeface="微软雅黑" panose="020B0503020204020204" pitchFamily="34" charset="-122"/>
                <a:ea typeface="微软雅黑" panose="020B0503020204020204" pitchFamily="34" charset="-122"/>
              </a:rPr>
              <a:t>，是從事教導、實踐、科研、發展及推廣人類自愈力及念力應用的機構。</a:t>
            </a:r>
            <a:r>
              <a:rPr lang="zh-TW" altLang="en-US" b="1" dirty="0">
                <a:solidFill>
                  <a:srgbClr val="002060"/>
                </a:solidFill>
                <a:latin typeface="微软雅黑" panose="020B0503020204020204" pitchFamily="34" charset="-122"/>
                <a:ea typeface="微软雅黑" panose="020B0503020204020204" pitchFamily="34" charset="-122"/>
              </a:rPr>
              <a:t>何斌輝</a:t>
            </a:r>
            <a:r>
              <a:rPr lang="zh-TW" altLang="en-US" dirty="0">
                <a:solidFill>
                  <a:srgbClr val="333333"/>
                </a:solidFill>
                <a:latin typeface="微软雅黑" panose="020B0503020204020204" pitchFamily="34" charset="-122"/>
                <a:ea typeface="微软雅黑" panose="020B0503020204020204" pitchFamily="34" charset="-122"/>
              </a:rPr>
              <a:t>終生榮譽院長為「太極五行功法系列」及念力醫學「太極五行自我康復工程」的始創人。</a:t>
            </a:r>
            <a:r>
              <a:rPr lang="en-US" altLang="zh-TW" dirty="0">
                <a:solidFill>
                  <a:srgbClr val="333333"/>
                </a:solidFill>
                <a:latin typeface="微软雅黑" panose="020B0503020204020204" pitchFamily="34" charset="-122"/>
                <a:ea typeface="微软雅黑" panose="020B0503020204020204" pitchFamily="34" charset="-122"/>
              </a:rPr>
              <a:t>WISH</a:t>
            </a:r>
            <a:r>
              <a:rPr lang="zh-TW" altLang="en-US" dirty="0">
                <a:solidFill>
                  <a:srgbClr val="333333"/>
                </a:solidFill>
                <a:latin typeface="微软雅黑" panose="020B0503020204020204" pitchFamily="34" charset="-122"/>
                <a:ea typeface="微软雅黑" panose="020B0503020204020204" pitchFamily="34" charset="-122"/>
              </a:rPr>
              <a:t>在</a:t>
            </a:r>
            <a:r>
              <a:rPr lang="en-US" altLang="zh-TW" dirty="0">
                <a:solidFill>
                  <a:srgbClr val="333333"/>
                </a:solidFill>
                <a:latin typeface="微软雅黑" panose="020B0503020204020204" pitchFamily="34" charset="-122"/>
                <a:ea typeface="微软雅黑" panose="020B0503020204020204" pitchFamily="34" charset="-122"/>
              </a:rPr>
              <a:t>2001</a:t>
            </a:r>
            <a:r>
              <a:rPr lang="zh-TW" altLang="en-US" dirty="0">
                <a:solidFill>
                  <a:srgbClr val="333333"/>
                </a:solidFill>
                <a:latin typeface="微软雅黑" panose="020B0503020204020204" pitchFamily="34" charset="-122"/>
                <a:ea typeface="微软雅黑" panose="020B0503020204020204" pitchFamily="34" charset="-122"/>
              </a:rPr>
              <a:t>年由創辦人</a:t>
            </a:r>
            <a:r>
              <a:rPr lang="zh-TW" altLang="en-US" b="1" dirty="0">
                <a:solidFill>
                  <a:srgbClr val="002060"/>
                </a:solidFill>
                <a:latin typeface="微软雅黑" panose="020B0503020204020204" pitchFamily="34" charset="-122"/>
                <a:ea typeface="微软雅黑" panose="020B0503020204020204" pitchFamily="34" charset="-122"/>
              </a:rPr>
              <a:t>趙婉君院長</a:t>
            </a:r>
            <a:r>
              <a:rPr lang="zh-TW" altLang="en-US" dirty="0">
                <a:solidFill>
                  <a:srgbClr val="333333"/>
                </a:solidFill>
                <a:latin typeface="微软雅黑" panose="020B0503020204020204" pitchFamily="34" charset="-122"/>
                <a:ea typeface="微软雅黑" panose="020B0503020204020204" pitchFamily="34" charset="-122"/>
              </a:rPr>
              <a:t>兼總教練及彭祖基總監設立於香港。至今已有過萬名學員藉著學習「太極五行自我康復工程」，來強身健體及康復疾病。</a:t>
            </a:r>
            <a:endParaRPr lang="zh-CN" altLang="en-US" dirty="0"/>
          </a:p>
        </p:txBody>
      </p:sp>
      <p:sp>
        <p:nvSpPr>
          <p:cNvPr id="6" name="矩形 5">
            <a:extLst>
              <a:ext uri="{FF2B5EF4-FFF2-40B4-BE49-F238E27FC236}">
                <a16:creationId xmlns:a16="http://schemas.microsoft.com/office/drawing/2014/main" id="{2264B6BB-339B-4276-ABB7-8B22401CCB3D}"/>
              </a:ext>
            </a:extLst>
          </p:cNvPr>
          <p:cNvSpPr/>
          <p:nvPr/>
        </p:nvSpPr>
        <p:spPr>
          <a:xfrm>
            <a:off x="207871" y="1928424"/>
            <a:ext cx="6830238" cy="4801314"/>
          </a:xfrm>
          <a:prstGeom prst="rect">
            <a:avLst/>
          </a:prstGeom>
        </p:spPr>
        <p:txBody>
          <a:bodyPr wrap="square">
            <a:spAutoFit/>
          </a:bodyPr>
          <a:lstStyle/>
          <a:p>
            <a:r>
              <a:rPr lang="zh-TW" altLang="en-US" dirty="0">
                <a:solidFill>
                  <a:srgbClr val="333333"/>
                </a:solidFill>
                <a:latin typeface="微软雅黑" panose="020B0503020204020204" pitchFamily="34" charset="-122"/>
                <a:ea typeface="微软雅黑" panose="020B0503020204020204" pitchFamily="34" charset="-122"/>
              </a:rPr>
              <a:t>氣功是中國歷史最悠久的傳統醫療系統之一，人們相信其擁有獨特的治療能力。數千年來，中國人利用各種氣功技巧強身健體、自愈頑疾。氣功一詞結合了兩種概念：「氣」指生命之元或生命力，而「功」則指用「氣」、自制及成就的技巧。</a:t>
            </a:r>
            <a:r>
              <a:rPr lang="zh-TW" altLang="en-US" b="1" dirty="0">
                <a:solidFill>
                  <a:srgbClr val="002060"/>
                </a:solidFill>
                <a:latin typeface="微软雅黑" panose="020B0503020204020204" pitchFamily="34" charset="-122"/>
                <a:ea typeface="微软雅黑" panose="020B0503020204020204" pitchFamily="34" charset="-122"/>
              </a:rPr>
              <a:t>氣功主要包括冥想、鬆弛、生理運動、精神專注配合身體呼吸練習。由於在練習氣功期間，學員進入鬆弛及集中狀態，腦部血液流動通常會增加，因而產生更具效率的含氧新陳代謝及減慢脈搏率</a:t>
            </a:r>
            <a:r>
              <a:rPr lang="zh-TW" altLang="en-US" b="1" dirty="0">
                <a:solidFill>
                  <a:srgbClr val="333333"/>
                </a:solidFill>
                <a:latin typeface="微软雅黑" panose="020B0503020204020204" pitchFamily="34" charset="-122"/>
                <a:ea typeface="微软雅黑" panose="020B0503020204020204" pitchFamily="34" charset="-122"/>
              </a:rPr>
              <a:t>。</a:t>
            </a:r>
            <a:r>
              <a:rPr lang="zh-TW" altLang="en-US" dirty="0">
                <a:solidFill>
                  <a:srgbClr val="333333"/>
                </a:solidFill>
                <a:latin typeface="微软雅黑" panose="020B0503020204020204" pitchFamily="34" charset="-122"/>
                <a:ea typeface="微软雅黑" panose="020B0503020204020204" pitchFamily="34" charset="-122"/>
              </a:rPr>
              <a:t>學員會在體內形成對氣的觸覺，並以意念導氣。中國傳統醫術認為，一個自由流動、平衡均勻的能量系統會帶來健康，而病痛則是「氣」在體內某部分受到堵塞所致。有規律地練習氣功能「太極五行功法系列」是何斌輝先生應用氣功的基本原理針對，抵抗及治療現今不能用藥物醫治痊愈的慢性疾病，奇難頑疾及服食葯物後對人類身體的長期副作用而於</a:t>
            </a:r>
            <a:r>
              <a:rPr lang="en-US" altLang="zh-TW" dirty="0">
                <a:solidFill>
                  <a:srgbClr val="333333"/>
                </a:solidFill>
                <a:latin typeface="微软雅黑" panose="020B0503020204020204" pitchFamily="34" charset="-122"/>
                <a:ea typeface="微软雅黑" panose="020B0503020204020204" pitchFamily="34" charset="-122"/>
              </a:rPr>
              <a:t>1988</a:t>
            </a:r>
            <a:r>
              <a:rPr lang="zh-TW" altLang="en-US" dirty="0">
                <a:solidFill>
                  <a:srgbClr val="333333"/>
                </a:solidFill>
                <a:latin typeface="微软雅黑" panose="020B0503020204020204" pitchFamily="34" charset="-122"/>
                <a:ea typeface="微软雅黑" panose="020B0503020204020204" pitchFamily="34" charset="-122"/>
              </a:rPr>
              <a:t>年始創的功法。</a:t>
            </a:r>
            <a:r>
              <a:rPr lang="zh-TW" altLang="en-US" b="1" dirty="0">
                <a:solidFill>
                  <a:srgbClr val="002060"/>
                </a:solidFill>
                <a:latin typeface="微软雅黑" panose="020B0503020204020204" pitchFamily="34" charset="-122"/>
                <a:ea typeface="微软雅黑" panose="020B0503020204020204" pitchFamily="34" charset="-122"/>
              </a:rPr>
              <a:t>此功法是一套特別而快速有效的自愈系統方法，充分利用人類本身擁有的自愈能力及念力潛能，去征服各種慢性疾病及奇難頑疾，將偶然「奇蹟」變成「自然」現象</a:t>
            </a:r>
            <a:r>
              <a:rPr lang="zh-TW" altLang="en-US" b="1" dirty="0">
                <a:solidFill>
                  <a:srgbClr val="333333"/>
                </a:solidFill>
                <a:latin typeface="微软雅黑" panose="020B0503020204020204" pitchFamily="34" charset="-122"/>
                <a:ea typeface="微软雅黑" panose="020B0503020204020204" pitchFamily="34" charset="-122"/>
              </a:rPr>
              <a:t>。</a:t>
            </a:r>
            <a:r>
              <a:rPr lang="zh-TW" altLang="en-US" dirty="0">
                <a:solidFill>
                  <a:srgbClr val="333333"/>
                </a:solidFill>
                <a:latin typeface="微软雅黑" panose="020B0503020204020204" pitchFamily="34" charset="-122"/>
                <a:ea typeface="微软雅黑" panose="020B0503020204020204" pitchFamily="34" charset="-122"/>
              </a:rPr>
              <a:t>念力醫學「太極五行自我康復工程」能幫助人體產生強大的生命力來治療疾病及症狀，並建立一個更強壯健康的身體抵禦疾病。</a:t>
            </a:r>
            <a:endParaRPr lang="zh-CN" altLang="en-US" dirty="0"/>
          </a:p>
        </p:txBody>
      </p:sp>
      <p:pic>
        <p:nvPicPr>
          <p:cNvPr id="8" name="图片 7">
            <a:extLst>
              <a:ext uri="{FF2B5EF4-FFF2-40B4-BE49-F238E27FC236}">
                <a16:creationId xmlns:a16="http://schemas.microsoft.com/office/drawing/2014/main" id="{7139B9D1-6BF3-4E81-853C-5E06A6DA1F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44688" y="2895312"/>
            <a:ext cx="4123857" cy="305012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553683898"/>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13C50D4C-DF17-48DB-BFF3-0E8D2E657A92}"/>
              </a:ext>
            </a:extLst>
          </p:cNvPr>
          <p:cNvSpPr/>
          <p:nvPr/>
        </p:nvSpPr>
        <p:spPr>
          <a:xfrm>
            <a:off x="166254" y="368435"/>
            <a:ext cx="11665528" cy="2031325"/>
          </a:xfrm>
          <a:prstGeom prst="rect">
            <a:avLst/>
          </a:prstGeom>
        </p:spPr>
        <p:txBody>
          <a:bodyPr wrap="square">
            <a:spAutoFit/>
          </a:bodyPr>
          <a:lstStyle/>
          <a:p>
            <a:r>
              <a:rPr lang="zh-TW" altLang="en-US" dirty="0">
                <a:solidFill>
                  <a:srgbClr val="333333"/>
                </a:solidFill>
                <a:latin typeface="微软雅黑" panose="020B0503020204020204" pitchFamily="34" charset="-122"/>
                <a:ea typeface="微软雅黑" panose="020B0503020204020204" pitchFamily="34" charset="-122"/>
              </a:rPr>
              <a:t>「念力醫學」是何斌輝先生經過數十年實踐及研究，於</a:t>
            </a:r>
            <a:r>
              <a:rPr lang="en-US" altLang="zh-TW" dirty="0">
                <a:solidFill>
                  <a:srgbClr val="333333"/>
                </a:solidFill>
                <a:latin typeface="微软雅黑" panose="020B0503020204020204" pitchFamily="34" charset="-122"/>
                <a:ea typeface="微软雅黑" panose="020B0503020204020204" pitchFamily="34" charset="-122"/>
              </a:rPr>
              <a:t>2006</a:t>
            </a:r>
            <a:r>
              <a:rPr lang="zh-TW" altLang="en-US" dirty="0">
                <a:solidFill>
                  <a:srgbClr val="333333"/>
                </a:solidFill>
                <a:latin typeface="微软雅黑" panose="020B0503020204020204" pitchFamily="34" charset="-122"/>
                <a:ea typeface="微软雅黑" panose="020B0503020204020204" pitchFamily="34" charset="-122"/>
              </a:rPr>
              <a:t>年作出總結而提出的全新的醫學理念及康復體系，是人類主動掌控自身自愈力康復各種疾病的核心途徑，</a:t>
            </a:r>
            <a:r>
              <a:rPr lang="zh-TW" altLang="en-US" b="1" dirty="0">
                <a:solidFill>
                  <a:srgbClr val="002060"/>
                </a:solidFill>
                <a:latin typeface="微软雅黑" panose="020B0503020204020204" pitchFamily="34" charset="-122"/>
                <a:ea typeface="微软雅黑" panose="020B0503020204020204" pitchFamily="34" charset="-122"/>
              </a:rPr>
              <a:t>是一種無藥害，無誤診，人類自己掌握自身健康的系統工程。</a:t>
            </a:r>
            <a:r>
              <a:rPr lang="zh-TW" altLang="en-US" dirty="0">
                <a:solidFill>
                  <a:srgbClr val="333333"/>
                </a:solidFill>
                <a:latin typeface="微软雅黑" panose="020B0503020204020204" pitchFamily="34" charset="-122"/>
                <a:ea typeface="微软雅黑" panose="020B0503020204020204" pitchFamily="34" charset="-122"/>
              </a:rPr>
              <a:t>此系統理論完整，操作方法簡便易學，人人可為。對各種西方醫學束手無策的慢性疾病有顯著的康復效果，使廣大病患者獲得真正意義的康復並徹底告別對藥物的依賴，重新獲得健康，並永久掌握開啟自身健康大門的鑰匙！念力醫學以轉變觀念為核心；</a:t>
            </a:r>
            <a:r>
              <a:rPr lang="zh-TW" altLang="en-US" b="1" dirty="0">
                <a:solidFill>
                  <a:srgbClr val="002060"/>
                </a:solidFill>
                <a:latin typeface="微软雅黑" panose="020B0503020204020204" pitchFamily="34" charset="-122"/>
                <a:ea typeface="微软雅黑" panose="020B0503020204020204" pitchFamily="34" charset="-122"/>
              </a:rPr>
              <a:t>以自我修煉「太極五行自我康復工程」為基礎；以自我意識調控為手段，為病患者提供全新的非藥物康復體系的基本思想，和應用意識指揮軀體乃至各個細胞的基本原理來直接而快速地改變身體病變，從而達到有病治病，無病防病，強身健體，延年益壽的效果。</a:t>
            </a:r>
            <a:endParaRPr lang="zh-CN" altLang="en-US" dirty="0">
              <a:solidFill>
                <a:srgbClr val="002060"/>
              </a:solidFill>
            </a:endParaRPr>
          </a:p>
        </p:txBody>
      </p:sp>
      <p:sp>
        <p:nvSpPr>
          <p:cNvPr id="4" name="矩形 3">
            <a:extLst>
              <a:ext uri="{FF2B5EF4-FFF2-40B4-BE49-F238E27FC236}">
                <a16:creationId xmlns:a16="http://schemas.microsoft.com/office/drawing/2014/main" id="{5EA56747-2F7E-40EB-9870-C066E3795A84}"/>
              </a:ext>
            </a:extLst>
          </p:cNvPr>
          <p:cNvSpPr/>
          <p:nvPr/>
        </p:nvSpPr>
        <p:spPr>
          <a:xfrm>
            <a:off x="138545" y="2399760"/>
            <a:ext cx="11665527" cy="2031325"/>
          </a:xfrm>
          <a:prstGeom prst="rect">
            <a:avLst/>
          </a:prstGeom>
        </p:spPr>
        <p:txBody>
          <a:bodyPr wrap="square">
            <a:spAutoFit/>
          </a:bodyPr>
          <a:lstStyle/>
          <a:p>
            <a:r>
              <a:rPr lang="zh-TW" altLang="en-US" dirty="0">
                <a:solidFill>
                  <a:srgbClr val="333333"/>
                </a:solidFill>
                <a:latin typeface="微软雅黑" panose="020B0503020204020204" pitchFamily="34" charset="-122"/>
                <a:ea typeface="微软雅黑" panose="020B0503020204020204" pitchFamily="34" charset="-122"/>
              </a:rPr>
              <a:t>「念力醫學」是何斌輝先生經過數十年實踐及研究，於</a:t>
            </a:r>
            <a:r>
              <a:rPr lang="en-US" altLang="zh-TW" dirty="0">
                <a:solidFill>
                  <a:srgbClr val="333333"/>
                </a:solidFill>
                <a:latin typeface="微软雅黑" panose="020B0503020204020204" pitchFamily="34" charset="-122"/>
                <a:ea typeface="微软雅黑" panose="020B0503020204020204" pitchFamily="34" charset="-122"/>
              </a:rPr>
              <a:t>2006</a:t>
            </a:r>
            <a:r>
              <a:rPr lang="zh-TW" altLang="en-US" dirty="0">
                <a:solidFill>
                  <a:srgbClr val="333333"/>
                </a:solidFill>
                <a:latin typeface="微软雅黑" panose="020B0503020204020204" pitchFamily="34" charset="-122"/>
                <a:ea typeface="微软雅黑" panose="020B0503020204020204" pitchFamily="34" charset="-122"/>
              </a:rPr>
              <a:t>年作出總結而提出的全新的醫學理念及康復體系，是人類主動掌控自身自愈力康復各種疾病的核心途徑，</a:t>
            </a:r>
            <a:r>
              <a:rPr lang="zh-TW" altLang="en-US" b="1" dirty="0">
                <a:solidFill>
                  <a:srgbClr val="002060"/>
                </a:solidFill>
                <a:latin typeface="微软雅黑" panose="020B0503020204020204" pitchFamily="34" charset="-122"/>
                <a:ea typeface="微软雅黑" panose="020B0503020204020204" pitchFamily="34" charset="-122"/>
              </a:rPr>
              <a:t>是一種無藥害，無誤診，人類自己掌握自身健康的系統工程。</a:t>
            </a:r>
            <a:r>
              <a:rPr lang="zh-TW" altLang="en-US" dirty="0">
                <a:solidFill>
                  <a:srgbClr val="333333"/>
                </a:solidFill>
                <a:latin typeface="微软雅黑" panose="020B0503020204020204" pitchFamily="34" charset="-122"/>
                <a:ea typeface="微软雅黑" panose="020B0503020204020204" pitchFamily="34" charset="-122"/>
              </a:rPr>
              <a:t>此系統理論完整，操作方法簡便易學，人人可為。對各種西方醫學束手無策的慢性疾病有顯著的康復效果，使廣大病患者獲得真正意義的康復並徹底告別對藥物的依賴，重新獲得健康，並永久掌握開啟自身健康大門的鑰匙！念力醫學以轉變觀念為核心；</a:t>
            </a:r>
            <a:r>
              <a:rPr lang="zh-TW" altLang="en-US" b="1" dirty="0">
                <a:solidFill>
                  <a:srgbClr val="002060"/>
                </a:solidFill>
                <a:latin typeface="微软雅黑" panose="020B0503020204020204" pitchFamily="34" charset="-122"/>
                <a:ea typeface="微软雅黑" panose="020B0503020204020204" pitchFamily="34" charset="-122"/>
              </a:rPr>
              <a:t>以自我修煉「太極五行自我康復工程」為基礎；以自我意識調控為手段，為病患者提供全新的非藥物康復體系的基本思想，和應用意識指揮軀體乃至各個細胞的基本原理來直接而快速地改變身體病變，從而達到有病治病，無病防病，強身健體，延年益壽的效果。</a:t>
            </a:r>
            <a:endParaRPr lang="zh-CN" altLang="en-US" dirty="0">
              <a:solidFill>
                <a:srgbClr val="002060"/>
              </a:solidFill>
            </a:endParaRPr>
          </a:p>
        </p:txBody>
      </p:sp>
      <p:sp>
        <p:nvSpPr>
          <p:cNvPr id="5" name="矩形 4">
            <a:extLst>
              <a:ext uri="{FF2B5EF4-FFF2-40B4-BE49-F238E27FC236}">
                <a16:creationId xmlns:a16="http://schemas.microsoft.com/office/drawing/2014/main" id="{EF11CBB4-C3D1-4013-AF78-41651217BC14}"/>
              </a:ext>
            </a:extLst>
          </p:cNvPr>
          <p:cNvSpPr/>
          <p:nvPr/>
        </p:nvSpPr>
        <p:spPr>
          <a:xfrm>
            <a:off x="166255" y="4555775"/>
            <a:ext cx="11665527" cy="2031325"/>
          </a:xfrm>
          <a:prstGeom prst="rect">
            <a:avLst/>
          </a:prstGeom>
        </p:spPr>
        <p:txBody>
          <a:bodyPr wrap="square">
            <a:spAutoFit/>
          </a:bodyPr>
          <a:lstStyle/>
          <a:p>
            <a:r>
              <a:rPr lang="zh-CN" altLang="en-US" b="1" dirty="0">
                <a:solidFill>
                  <a:srgbClr val="002060"/>
                </a:solidFill>
                <a:latin typeface="微软雅黑" panose="020B0503020204020204" pitchFamily="34" charset="-122"/>
                <a:ea typeface="微软雅黑" panose="020B0503020204020204" pitchFamily="34" charset="-122"/>
              </a:rPr>
              <a:t>官網鏈接：</a:t>
            </a:r>
            <a:r>
              <a:rPr lang="en-US" altLang="zh-CN" b="1" dirty="0">
                <a:solidFill>
                  <a:srgbClr val="002060"/>
                </a:solidFill>
                <a:latin typeface="微软雅黑" panose="020B0503020204020204" pitchFamily="34" charset="-122"/>
                <a:ea typeface="微软雅黑" panose="020B0503020204020204" pitchFamily="34" charset="-122"/>
              </a:rPr>
              <a:t>https://www.wishasiapacific.hk/</a:t>
            </a:r>
            <a:endParaRPr lang="en-US" altLang="zh-CN" dirty="0">
              <a:solidFill>
                <a:srgbClr val="002060"/>
              </a:solidFill>
              <a:latin typeface="微软雅黑" panose="020B0503020204020204" pitchFamily="34" charset="-122"/>
              <a:ea typeface="微软雅黑" panose="020B0503020204020204" pitchFamily="34" charset="-122"/>
            </a:endParaRPr>
          </a:p>
          <a:p>
            <a:endParaRPr lang="en-US" altLang="zh-CN" dirty="0">
              <a:solidFill>
                <a:srgbClr val="002060"/>
              </a:solidFill>
              <a:latin typeface="微软雅黑" panose="020B0503020204020204" pitchFamily="34" charset="-122"/>
              <a:ea typeface="微软雅黑" panose="020B0503020204020204" pitchFamily="34" charset="-122"/>
            </a:endParaRPr>
          </a:p>
          <a:p>
            <a:r>
              <a:rPr lang="zh-CN" altLang="en-US" b="1" dirty="0">
                <a:solidFill>
                  <a:srgbClr val="002060"/>
                </a:solidFill>
                <a:latin typeface="微软雅黑" panose="020B0503020204020204" pitchFamily="34" charset="-122"/>
                <a:ea typeface="微软雅黑" panose="020B0503020204020204" pitchFamily="34" charset="-122"/>
              </a:rPr>
              <a:t>學員康復個案請瀏覽</a:t>
            </a:r>
            <a:r>
              <a:rPr lang="en-US" altLang="zh-CN" b="1" dirty="0">
                <a:solidFill>
                  <a:srgbClr val="333333"/>
                </a:solidFill>
                <a:latin typeface="微软雅黑" panose="020B0503020204020204" pitchFamily="34" charset="-122"/>
                <a:ea typeface="微软雅黑" panose="020B0503020204020204" pitchFamily="34" charset="-122"/>
              </a:rPr>
              <a:t>:</a:t>
            </a:r>
            <a:br>
              <a:rPr lang="en-US" altLang="zh-CN" b="1" dirty="0">
                <a:solidFill>
                  <a:srgbClr val="333333"/>
                </a:solidFill>
                <a:latin typeface="微软雅黑" panose="020B0503020204020204" pitchFamily="34" charset="-122"/>
                <a:ea typeface="微软雅黑" panose="020B0503020204020204" pitchFamily="34" charset="-122"/>
              </a:rPr>
            </a:br>
            <a:endParaRPr lang="zh-CN" altLang="en-US" dirty="0">
              <a:solidFill>
                <a:srgbClr val="333333"/>
              </a:solidFill>
              <a:latin typeface="微软雅黑" panose="020B0503020204020204" pitchFamily="34" charset="-122"/>
              <a:ea typeface="微软雅黑" panose="020B0503020204020204" pitchFamily="34" charset="-122"/>
            </a:endParaRPr>
          </a:p>
          <a:p>
            <a:pPr algn="just"/>
            <a:r>
              <a:rPr lang="en-US" altLang="zh-CN" b="1" dirty="0">
                <a:solidFill>
                  <a:srgbClr val="002060"/>
                </a:solidFill>
                <a:latin typeface="-apple-system-font"/>
              </a:rPr>
              <a:t>http://www.wishasiapacific.hk/</a:t>
            </a:r>
            <a:r>
              <a:rPr lang="zh-CN" altLang="en-US" b="1" dirty="0">
                <a:solidFill>
                  <a:srgbClr val="002060"/>
                </a:solidFill>
                <a:latin typeface="-apple-system-font"/>
              </a:rPr>
              <a:t>學員案例及見證列表</a:t>
            </a:r>
            <a:endParaRPr lang="zh-CN" altLang="en-US" dirty="0">
              <a:solidFill>
                <a:srgbClr val="002060"/>
              </a:solidFill>
              <a:latin typeface="-apple-system-font"/>
            </a:endParaRPr>
          </a:p>
          <a:p>
            <a:pPr algn="just"/>
            <a:endParaRPr lang="zh-CN" altLang="en-US" dirty="0">
              <a:solidFill>
                <a:srgbClr val="002060"/>
              </a:solidFill>
              <a:latin typeface="-apple-system-font"/>
            </a:endParaRPr>
          </a:p>
          <a:p>
            <a:pPr algn="just"/>
            <a:r>
              <a:rPr lang="en-US" altLang="zh-CN" b="1" dirty="0" err="1">
                <a:solidFill>
                  <a:srgbClr val="002060"/>
                </a:solidFill>
                <a:latin typeface="-apple-system-font"/>
              </a:rPr>
              <a:t>Youtube</a:t>
            </a:r>
            <a:r>
              <a:rPr lang="en-US" altLang="zh-CN" b="1" dirty="0">
                <a:solidFill>
                  <a:srgbClr val="002060"/>
                </a:solidFill>
                <a:latin typeface="-apple-system-font"/>
              </a:rPr>
              <a:t>: https://www.youtube.com/user/wishasiapacific/videos</a:t>
            </a:r>
            <a:endParaRPr lang="en-US" altLang="zh-CN" b="0" i="0" dirty="0">
              <a:solidFill>
                <a:srgbClr val="002060"/>
              </a:solidFill>
              <a:effectLst/>
              <a:latin typeface="-apple-system-font"/>
            </a:endParaRPr>
          </a:p>
        </p:txBody>
      </p:sp>
    </p:spTree>
    <p:extLst>
      <p:ext uri="{BB962C8B-B14F-4D97-AF65-F5344CB8AC3E}">
        <p14:creationId xmlns:p14="http://schemas.microsoft.com/office/powerpoint/2010/main" val="18595629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矩形 3"/>
          <p:cNvSpPr txBox="1">
            <a:spLocks noChangeArrowheads="1"/>
          </p:cNvSpPr>
          <p:nvPr>
            <p:custDataLst>
              <p:tags r:id="rId1"/>
            </p:custDataLst>
          </p:nvPr>
        </p:nvSpPr>
        <p:spPr bwMode="auto">
          <a:xfrm>
            <a:off x="4695872" y="2744659"/>
            <a:ext cx="6981199" cy="6774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itchFamily="34" charset="-122"/>
              </a:defRPr>
            </a:lvl9pPr>
          </a:lstStyle>
          <a:p>
            <a:pPr algn="r"/>
            <a:r>
              <a:rPr lang="zh-CN" altLang="en-US" sz="5400" b="1" dirty="0">
                <a:solidFill>
                  <a:schemeClr val="tx2"/>
                </a:solidFill>
                <a:latin typeface="微软雅黑" pitchFamily="34" charset="-122"/>
                <a:ea typeface="微软雅黑" pitchFamily="34" charset="-122"/>
              </a:rPr>
              <a:t>感謝您的觀看</a:t>
            </a:r>
          </a:p>
        </p:txBody>
      </p:sp>
      <p:grpSp>
        <p:nvGrpSpPr>
          <p:cNvPr id="5" name="PA_组合 4"/>
          <p:cNvGrpSpPr/>
          <p:nvPr>
            <p:custDataLst>
              <p:tags r:id="rId2"/>
            </p:custDataLst>
          </p:nvPr>
        </p:nvGrpSpPr>
        <p:grpSpPr>
          <a:xfrm>
            <a:off x="7675996" y="3582154"/>
            <a:ext cx="465466" cy="472063"/>
            <a:chOff x="4796805" y="-215900"/>
            <a:chExt cx="2093913" cy="2122488"/>
          </a:xfrm>
          <a:solidFill>
            <a:schemeClr val="tx2"/>
          </a:solidFill>
        </p:grpSpPr>
        <p:sp>
          <p:nvSpPr>
            <p:cNvPr id="6"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C4261D"/>
                </a:solidFill>
              </a:endParaRPr>
            </a:p>
          </p:txBody>
        </p:sp>
        <p:sp>
          <p:nvSpPr>
            <p:cNvPr id="7"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C4261D"/>
                </a:solidFill>
              </a:endParaRPr>
            </a:p>
          </p:txBody>
        </p:sp>
      </p:grpSp>
      <p:grpSp>
        <p:nvGrpSpPr>
          <p:cNvPr id="8" name="PA_组合 7"/>
          <p:cNvGrpSpPr/>
          <p:nvPr>
            <p:custDataLst>
              <p:tags r:id="rId3"/>
            </p:custDataLst>
          </p:nvPr>
        </p:nvGrpSpPr>
        <p:grpSpPr>
          <a:xfrm>
            <a:off x="8581183" y="3923737"/>
            <a:ext cx="465466" cy="472063"/>
            <a:chOff x="7772329" y="-1123557"/>
            <a:chExt cx="465708" cy="472063"/>
          </a:xfrm>
          <a:solidFill>
            <a:schemeClr val="accent1"/>
          </a:solidFill>
        </p:grpSpPr>
        <p:sp>
          <p:nvSpPr>
            <p:cNvPr id="9" name="Freeform 5"/>
            <p:cNvSpPr>
              <a:spLocks noEditPoints="1"/>
            </p:cNvSpPr>
            <p:nvPr/>
          </p:nvSpPr>
          <p:spPr bwMode="auto">
            <a:xfrm>
              <a:off x="7866603" y="-1084628"/>
              <a:ext cx="277160" cy="398943"/>
            </a:xfrm>
            <a:custGeom>
              <a:avLst/>
              <a:gdLst>
                <a:gd name="T0" fmla="*/ 370 w 780"/>
                <a:gd name="T1" fmla="*/ 732 h 1139"/>
                <a:gd name="T2" fmla="*/ 498 w 780"/>
                <a:gd name="T3" fmla="*/ 660 h 1139"/>
                <a:gd name="T4" fmla="*/ 578 w 780"/>
                <a:gd name="T5" fmla="*/ 682 h 1139"/>
                <a:gd name="T6" fmla="*/ 653 w 780"/>
                <a:gd name="T7" fmla="*/ 535 h 1139"/>
                <a:gd name="T8" fmla="*/ 709 w 780"/>
                <a:gd name="T9" fmla="*/ 494 h 1139"/>
                <a:gd name="T10" fmla="*/ 711 w 780"/>
                <a:gd name="T11" fmla="*/ 316 h 1139"/>
                <a:gd name="T12" fmla="*/ 657 w 780"/>
                <a:gd name="T13" fmla="*/ 274 h 1139"/>
                <a:gd name="T14" fmla="*/ 596 w 780"/>
                <a:gd name="T15" fmla="*/ 128 h 1139"/>
                <a:gd name="T16" fmla="*/ 531 w 780"/>
                <a:gd name="T17" fmla="*/ 141 h 1139"/>
                <a:gd name="T18" fmla="*/ 409 w 780"/>
                <a:gd name="T19" fmla="*/ 69 h 1139"/>
                <a:gd name="T20" fmla="*/ 380 w 780"/>
                <a:gd name="T21" fmla="*/ 69 h 1139"/>
                <a:gd name="T22" fmla="*/ 289 w 780"/>
                <a:gd name="T23" fmla="*/ 140 h 1139"/>
                <a:gd name="T24" fmla="*/ 260 w 780"/>
                <a:gd name="T25" fmla="*/ 132 h 1139"/>
                <a:gd name="T26" fmla="*/ 187 w 780"/>
                <a:gd name="T27" fmla="*/ 138 h 1139"/>
                <a:gd name="T28" fmla="*/ 80 w 780"/>
                <a:gd name="T29" fmla="*/ 280 h 1139"/>
                <a:gd name="T30" fmla="*/ 99 w 780"/>
                <a:gd name="T31" fmla="*/ 346 h 1139"/>
                <a:gd name="T32" fmla="*/ 64 w 780"/>
                <a:gd name="T33" fmla="*/ 501 h 1139"/>
                <a:gd name="T34" fmla="*/ 181 w 780"/>
                <a:gd name="T35" fmla="*/ 609 h 1139"/>
                <a:gd name="T36" fmla="*/ 194 w 780"/>
                <a:gd name="T37" fmla="*/ 676 h 1139"/>
                <a:gd name="T38" fmla="*/ 272 w 780"/>
                <a:gd name="T39" fmla="*/ 657 h 1139"/>
                <a:gd name="T40" fmla="*/ 294 w 780"/>
                <a:gd name="T41" fmla="*/ 726 h 1139"/>
                <a:gd name="T42" fmla="*/ 221 w 780"/>
                <a:gd name="T43" fmla="*/ 731 h 1139"/>
                <a:gd name="T44" fmla="*/ 121 w 780"/>
                <a:gd name="T45" fmla="*/ 608 h 1139"/>
                <a:gd name="T46" fmla="*/ 7 w 780"/>
                <a:gd name="T47" fmla="*/ 519 h 1139"/>
                <a:gd name="T48" fmla="*/ 51 w 780"/>
                <a:gd name="T49" fmla="*/ 381 h 1139"/>
                <a:gd name="T50" fmla="*/ 64 w 780"/>
                <a:gd name="T51" fmla="*/ 223 h 1139"/>
                <a:gd name="T52" fmla="*/ 127 w 780"/>
                <a:gd name="T53" fmla="*/ 138 h 1139"/>
                <a:gd name="T54" fmla="*/ 276 w 780"/>
                <a:gd name="T55" fmla="*/ 75 h 1139"/>
                <a:gd name="T56" fmla="*/ 298 w 780"/>
                <a:gd name="T57" fmla="*/ 81 h 1139"/>
                <a:gd name="T58" fmla="*/ 394 w 780"/>
                <a:gd name="T59" fmla="*/ 0 h 1139"/>
                <a:gd name="T60" fmla="*/ 508 w 780"/>
                <a:gd name="T61" fmla="*/ 85 h 1139"/>
                <a:gd name="T62" fmla="*/ 638 w 780"/>
                <a:gd name="T63" fmla="*/ 87 h 1139"/>
                <a:gd name="T64" fmla="*/ 675 w 780"/>
                <a:gd name="T65" fmla="*/ 217 h 1139"/>
                <a:gd name="T66" fmla="*/ 758 w 780"/>
                <a:gd name="T67" fmla="*/ 353 h 1139"/>
                <a:gd name="T68" fmla="*/ 756 w 780"/>
                <a:gd name="T69" fmla="*/ 459 h 1139"/>
                <a:gd name="T70" fmla="*/ 670 w 780"/>
                <a:gd name="T71" fmla="*/ 592 h 1139"/>
                <a:gd name="T72" fmla="*/ 578 w 780"/>
                <a:gd name="T73" fmla="*/ 741 h 1139"/>
                <a:gd name="T74" fmla="*/ 498 w 780"/>
                <a:gd name="T75" fmla="*/ 719 h 1139"/>
                <a:gd name="T76" fmla="*/ 385 w 780"/>
                <a:gd name="T77" fmla="*/ 801 h 1139"/>
                <a:gd name="T78" fmla="*/ 388 w 780"/>
                <a:gd name="T79" fmla="*/ 615 h 1139"/>
                <a:gd name="T80" fmla="*/ 388 w 780"/>
                <a:gd name="T81" fmla="*/ 650 h 1139"/>
                <a:gd name="T82" fmla="*/ 626 w 780"/>
                <a:gd name="T83" fmla="*/ 413 h 1139"/>
                <a:gd name="T84" fmla="*/ 388 w 780"/>
                <a:gd name="T85" fmla="*/ 583 h 1139"/>
                <a:gd name="T86" fmla="*/ 559 w 780"/>
                <a:gd name="T87" fmla="*/ 413 h 1139"/>
                <a:gd name="T88" fmla="*/ 533 w 780"/>
                <a:gd name="T89" fmla="*/ 780 h 1139"/>
                <a:gd name="T90" fmla="*/ 432 w 780"/>
                <a:gd name="T91" fmla="*/ 838 h 1139"/>
                <a:gd name="T92" fmla="*/ 515 w 780"/>
                <a:gd name="T93" fmla="*/ 1003 h 1139"/>
                <a:gd name="T94" fmla="*/ 669 w 780"/>
                <a:gd name="T95" fmla="*/ 1091 h 1139"/>
                <a:gd name="T96" fmla="*/ 283 w 780"/>
                <a:gd name="T97" fmla="*/ 792 h 1139"/>
                <a:gd name="T98" fmla="*/ 195 w 780"/>
                <a:gd name="T99" fmla="*/ 783 h 1139"/>
                <a:gd name="T100" fmla="*/ 136 w 780"/>
                <a:gd name="T101" fmla="*/ 1118 h 1139"/>
                <a:gd name="T102" fmla="*/ 361 w 780"/>
                <a:gd name="T103" fmla="*/ 1103 h 1139"/>
                <a:gd name="T104" fmla="*/ 385 w 780"/>
                <a:gd name="T105" fmla="*/ 848 h 1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80" h="1139">
                  <a:moveTo>
                    <a:pt x="272" y="657"/>
                  </a:moveTo>
                  <a:cubicBezTo>
                    <a:pt x="300" y="657"/>
                    <a:pt x="328" y="671"/>
                    <a:pt x="343" y="693"/>
                  </a:cubicBezTo>
                  <a:lnTo>
                    <a:pt x="370" y="732"/>
                  </a:lnTo>
                  <a:cubicBezTo>
                    <a:pt x="379" y="745"/>
                    <a:pt x="391" y="745"/>
                    <a:pt x="400" y="733"/>
                  </a:cubicBezTo>
                  <a:lnTo>
                    <a:pt x="428" y="694"/>
                  </a:lnTo>
                  <a:cubicBezTo>
                    <a:pt x="443" y="673"/>
                    <a:pt x="470" y="660"/>
                    <a:pt x="498" y="660"/>
                  </a:cubicBezTo>
                  <a:cubicBezTo>
                    <a:pt x="507" y="660"/>
                    <a:pt x="516" y="661"/>
                    <a:pt x="524" y="664"/>
                  </a:cubicBezTo>
                  <a:lnTo>
                    <a:pt x="569" y="680"/>
                  </a:lnTo>
                  <a:cubicBezTo>
                    <a:pt x="572" y="681"/>
                    <a:pt x="575" y="682"/>
                    <a:pt x="578" y="682"/>
                  </a:cubicBezTo>
                  <a:cubicBezTo>
                    <a:pt x="591" y="682"/>
                    <a:pt x="593" y="670"/>
                    <a:pt x="593" y="663"/>
                  </a:cubicBezTo>
                  <a:lnTo>
                    <a:pt x="593" y="615"/>
                  </a:lnTo>
                  <a:cubicBezTo>
                    <a:pt x="593" y="580"/>
                    <a:pt x="620" y="545"/>
                    <a:pt x="653" y="535"/>
                  </a:cubicBezTo>
                  <a:lnTo>
                    <a:pt x="699" y="521"/>
                  </a:lnTo>
                  <a:cubicBezTo>
                    <a:pt x="706" y="519"/>
                    <a:pt x="711" y="515"/>
                    <a:pt x="713" y="511"/>
                  </a:cubicBezTo>
                  <a:cubicBezTo>
                    <a:pt x="715" y="506"/>
                    <a:pt x="713" y="500"/>
                    <a:pt x="709" y="494"/>
                  </a:cubicBezTo>
                  <a:lnTo>
                    <a:pt x="680" y="455"/>
                  </a:lnTo>
                  <a:cubicBezTo>
                    <a:pt x="660" y="426"/>
                    <a:pt x="660" y="383"/>
                    <a:pt x="682" y="355"/>
                  </a:cubicBezTo>
                  <a:lnTo>
                    <a:pt x="711" y="316"/>
                  </a:lnTo>
                  <a:cubicBezTo>
                    <a:pt x="716" y="311"/>
                    <a:pt x="717" y="304"/>
                    <a:pt x="716" y="300"/>
                  </a:cubicBezTo>
                  <a:cubicBezTo>
                    <a:pt x="715" y="295"/>
                    <a:pt x="710" y="291"/>
                    <a:pt x="703" y="288"/>
                  </a:cubicBezTo>
                  <a:lnTo>
                    <a:pt x="657" y="274"/>
                  </a:lnTo>
                  <a:cubicBezTo>
                    <a:pt x="624" y="263"/>
                    <a:pt x="598" y="227"/>
                    <a:pt x="599" y="192"/>
                  </a:cubicBezTo>
                  <a:lnTo>
                    <a:pt x="600" y="144"/>
                  </a:lnTo>
                  <a:cubicBezTo>
                    <a:pt x="601" y="137"/>
                    <a:pt x="599" y="132"/>
                    <a:pt x="596" y="128"/>
                  </a:cubicBezTo>
                  <a:cubicBezTo>
                    <a:pt x="593" y="125"/>
                    <a:pt x="588" y="125"/>
                    <a:pt x="585" y="125"/>
                  </a:cubicBezTo>
                  <a:cubicBezTo>
                    <a:pt x="583" y="125"/>
                    <a:pt x="580" y="125"/>
                    <a:pt x="577" y="126"/>
                  </a:cubicBezTo>
                  <a:lnTo>
                    <a:pt x="531" y="141"/>
                  </a:lnTo>
                  <a:cubicBezTo>
                    <a:pt x="524" y="143"/>
                    <a:pt x="516" y="144"/>
                    <a:pt x="508" y="144"/>
                  </a:cubicBezTo>
                  <a:cubicBezTo>
                    <a:pt x="479" y="144"/>
                    <a:pt x="451" y="130"/>
                    <a:pt x="436" y="108"/>
                  </a:cubicBezTo>
                  <a:lnTo>
                    <a:pt x="409" y="69"/>
                  </a:lnTo>
                  <a:cubicBezTo>
                    <a:pt x="405" y="63"/>
                    <a:pt x="400" y="59"/>
                    <a:pt x="394" y="59"/>
                  </a:cubicBezTo>
                  <a:cubicBezTo>
                    <a:pt x="388" y="59"/>
                    <a:pt x="386" y="59"/>
                    <a:pt x="381" y="67"/>
                  </a:cubicBezTo>
                  <a:lnTo>
                    <a:pt x="380" y="69"/>
                  </a:lnTo>
                  <a:cubicBezTo>
                    <a:pt x="368" y="87"/>
                    <a:pt x="352" y="110"/>
                    <a:pt x="339" y="123"/>
                  </a:cubicBezTo>
                  <a:cubicBezTo>
                    <a:pt x="331" y="131"/>
                    <a:pt x="318" y="141"/>
                    <a:pt x="301" y="141"/>
                  </a:cubicBezTo>
                  <a:cubicBezTo>
                    <a:pt x="296" y="141"/>
                    <a:pt x="292" y="141"/>
                    <a:pt x="289" y="140"/>
                  </a:cubicBezTo>
                  <a:lnTo>
                    <a:pt x="285" y="140"/>
                  </a:lnTo>
                  <a:lnTo>
                    <a:pt x="282" y="138"/>
                  </a:lnTo>
                  <a:cubicBezTo>
                    <a:pt x="276" y="136"/>
                    <a:pt x="268" y="134"/>
                    <a:pt x="260" y="132"/>
                  </a:cubicBezTo>
                  <a:cubicBezTo>
                    <a:pt x="248" y="128"/>
                    <a:pt x="227" y="122"/>
                    <a:pt x="224" y="122"/>
                  </a:cubicBezTo>
                  <a:cubicBezTo>
                    <a:pt x="215" y="120"/>
                    <a:pt x="205" y="118"/>
                    <a:pt x="202" y="118"/>
                  </a:cubicBezTo>
                  <a:cubicBezTo>
                    <a:pt x="191" y="118"/>
                    <a:pt x="187" y="128"/>
                    <a:pt x="187" y="138"/>
                  </a:cubicBezTo>
                  <a:lnTo>
                    <a:pt x="187" y="186"/>
                  </a:lnTo>
                  <a:cubicBezTo>
                    <a:pt x="187" y="221"/>
                    <a:pt x="160" y="256"/>
                    <a:pt x="126" y="266"/>
                  </a:cubicBezTo>
                  <a:lnTo>
                    <a:pt x="80" y="280"/>
                  </a:lnTo>
                  <a:cubicBezTo>
                    <a:pt x="73" y="282"/>
                    <a:pt x="68" y="286"/>
                    <a:pt x="67" y="290"/>
                  </a:cubicBezTo>
                  <a:cubicBezTo>
                    <a:pt x="65" y="295"/>
                    <a:pt x="67" y="301"/>
                    <a:pt x="71" y="307"/>
                  </a:cubicBezTo>
                  <a:lnTo>
                    <a:pt x="99" y="346"/>
                  </a:lnTo>
                  <a:cubicBezTo>
                    <a:pt x="120" y="375"/>
                    <a:pt x="119" y="419"/>
                    <a:pt x="98" y="446"/>
                  </a:cubicBezTo>
                  <a:lnTo>
                    <a:pt x="68" y="485"/>
                  </a:lnTo>
                  <a:cubicBezTo>
                    <a:pt x="64" y="490"/>
                    <a:pt x="62" y="496"/>
                    <a:pt x="64" y="501"/>
                  </a:cubicBezTo>
                  <a:cubicBezTo>
                    <a:pt x="65" y="506"/>
                    <a:pt x="70" y="510"/>
                    <a:pt x="77" y="513"/>
                  </a:cubicBezTo>
                  <a:lnTo>
                    <a:pt x="123" y="527"/>
                  </a:lnTo>
                  <a:cubicBezTo>
                    <a:pt x="156" y="538"/>
                    <a:pt x="181" y="574"/>
                    <a:pt x="181" y="609"/>
                  </a:cubicBezTo>
                  <a:lnTo>
                    <a:pt x="179" y="657"/>
                  </a:lnTo>
                  <a:cubicBezTo>
                    <a:pt x="179" y="664"/>
                    <a:pt x="181" y="669"/>
                    <a:pt x="184" y="672"/>
                  </a:cubicBezTo>
                  <a:cubicBezTo>
                    <a:pt x="187" y="676"/>
                    <a:pt x="191" y="676"/>
                    <a:pt x="194" y="676"/>
                  </a:cubicBezTo>
                  <a:cubicBezTo>
                    <a:pt x="197" y="676"/>
                    <a:pt x="200" y="676"/>
                    <a:pt x="203" y="675"/>
                  </a:cubicBezTo>
                  <a:lnTo>
                    <a:pt x="248" y="660"/>
                  </a:lnTo>
                  <a:cubicBezTo>
                    <a:pt x="256" y="658"/>
                    <a:pt x="264" y="657"/>
                    <a:pt x="272" y="657"/>
                  </a:cubicBezTo>
                  <a:close/>
                  <a:moveTo>
                    <a:pt x="385" y="801"/>
                  </a:moveTo>
                  <a:cubicBezTo>
                    <a:pt x="360" y="801"/>
                    <a:pt x="337" y="788"/>
                    <a:pt x="322" y="765"/>
                  </a:cubicBezTo>
                  <a:lnTo>
                    <a:pt x="294" y="726"/>
                  </a:lnTo>
                  <a:cubicBezTo>
                    <a:pt x="291" y="721"/>
                    <a:pt x="282" y="716"/>
                    <a:pt x="272" y="716"/>
                  </a:cubicBezTo>
                  <a:cubicBezTo>
                    <a:pt x="270" y="716"/>
                    <a:pt x="268" y="716"/>
                    <a:pt x="266" y="716"/>
                  </a:cubicBezTo>
                  <a:lnTo>
                    <a:pt x="221" y="731"/>
                  </a:lnTo>
                  <a:cubicBezTo>
                    <a:pt x="192" y="741"/>
                    <a:pt x="161" y="734"/>
                    <a:pt x="141" y="714"/>
                  </a:cubicBezTo>
                  <a:cubicBezTo>
                    <a:pt x="127" y="699"/>
                    <a:pt x="119" y="678"/>
                    <a:pt x="120" y="656"/>
                  </a:cubicBezTo>
                  <a:lnTo>
                    <a:pt x="121" y="608"/>
                  </a:lnTo>
                  <a:cubicBezTo>
                    <a:pt x="122" y="599"/>
                    <a:pt x="113" y="586"/>
                    <a:pt x="104" y="584"/>
                  </a:cubicBezTo>
                  <a:lnTo>
                    <a:pt x="59" y="569"/>
                  </a:lnTo>
                  <a:cubicBezTo>
                    <a:pt x="33" y="560"/>
                    <a:pt x="14" y="542"/>
                    <a:pt x="7" y="519"/>
                  </a:cubicBezTo>
                  <a:cubicBezTo>
                    <a:pt x="0" y="496"/>
                    <a:pt x="5" y="470"/>
                    <a:pt x="22" y="448"/>
                  </a:cubicBezTo>
                  <a:lnTo>
                    <a:pt x="51" y="410"/>
                  </a:lnTo>
                  <a:cubicBezTo>
                    <a:pt x="56" y="403"/>
                    <a:pt x="57" y="388"/>
                    <a:pt x="51" y="381"/>
                  </a:cubicBezTo>
                  <a:lnTo>
                    <a:pt x="23" y="342"/>
                  </a:lnTo>
                  <a:cubicBezTo>
                    <a:pt x="7" y="320"/>
                    <a:pt x="3" y="295"/>
                    <a:pt x="11" y="271"/>
                  </a:cubicBezTo>
                  <a:cubicBezTo>
                    <a:pt x="19" y="248"/>
                    <a:pt x="38" y="230"/>
                    <a:pt x="64" y="223"/>
                  </a:cubicBezTo>
                  <a:lnTo>
                    <a:pt x="110" y="209"/>
                  </a:lnTo>
                  <a:cubicBezTo>
                    <a:pt x="118" y="207"/>
                    <a:pt x="127" y="195"/>
                    <a:pt x="127" y="186"/>
                  </a:cubicBezTo>
                  <a:lnTo>
                    <a:pt x="127" y="138"/>
                  </a:lnTo>
                  <a:cubicBezTo>
                    <a:pt x="127" y="93"/>
                    <a:pt x="160" y="59"/>
                    <a:pt x="202" y="59"/>
                  </a:cubicBezTo>
                  <a:cubicBezTo>
                    <a:pt x="212" y="59"/>
                    <a:pt x="228" y="62"/>
                    <a:pt x="236" y="64"/>
                  </a:cubicBezTo>
                  <a:cubicBezTo>
                    <a:pt x="240" y="65"/>
                    <a:pt x="252" y="68"/>
                    <a:pt x="276" y="75"/>
                  </a:cubicBezTo>
                  <a:cubicBezTo>
                    <a:pt x="284" y="77"/>
                    <a:pt x="292" y="79"/>
                    <a:pt x="297" y="81"/>
                  </a:cubicBezTo>
                  <a:lnTo>
                    <a:pt x="298" y="81"/>
                  </a:lnTo>
                  <a:cubicBezTo>
                    <a:pt x="298" y="81"/>
                    <a:pt x="298" y="81"/>
                    <a:pt x="298" y="81"/>
                  </a:cubicBezTo>
                  <a:cubicBezTo>
                    <a:pt x="305" y="74"/>
                    <a:pt x="315" y="60"/>
                    <a:pt x="330" y="37"/>
                  </a:cubicBezTo>
                  <a:lnTo>
                    <a:pt x="331" y="35"/>
                  </a:lnTo>
                  <a:cubicBezTo>
                    <a:pt x="346" y="12"/>
                    <a:pt x="367" y="0"/>
                    <a:pt x="394" y="0"/>
                  </a:cubicBezTo>
                  <a:cubicBezTo>
                    <a:pt x="420" y="0"/>
                    <a:pt x="443" y="13"/>
                    <a:pt x="458" y="36"/>
                  </a:cubicBezTo>
                  <a:lnTo>
                    <a:pt x="485" y="75"/>
                  </a:lnTo>
                  <a:cubicBezTo>
                    <a:pt x="489" y="80"/>
                    <a:pt x="498" y="85"/>
                    <a:pt x="508" y="85"/>
                  </a:cubicBezTo>
                  <a:cubicBezTo>
                    <a:pt x="510" y="85"/>
                    <a:pt x="512" y="85"/>
                    <a:pt x="513" y="85"/>
                  </a:cubicBezTo>
                  <a:lnTo>
                    <a:pt x="559" y="70"/>
                  </a:lnTo>
                  <a:cubicBezTo>
                    <a:pt x="588" y="60"/>
                    <a:pt x="619" y="67"/>
                    <a:pt x="638" y="87"/>
                  </a:cubicBezTo>
                  <a:cubicBezTo>
                    <a:pt x="653" y="102"/>
                    <a:pt x="660" y="123"/>
                    <a:pt x="659" y="145"/>
                  </a:cubicBezTo>
                  <a:lnTo>
                    <a:pt x="658" y="193"/>
                  </a:lnTo>
                  <a:cubicBezTo>
                    <a:pt x="658" y="202"/>
                    <a:pt x="667" y="215"/>
                    <a:pt x="675" y="217"/>
                  </a:cubicBezTo>
                  <a:lnTo>
                    <a:pt x="721" y="232"/>
                  </a:lnTo>
                  <a:cubicBezTo>
                    <a:pt x="746" y="241"/>
                    <a:pt x="765" y="259"/>
                    <a:pt x="772" y="282"/>
                  </a:cubicBezTo>
                  <a:cubicBezTo>
                    <a:pt x="780" y="306"/>
                    <a:pt x="774" y="331"/>
                    <a:pt x="758" y="353"/>
                  </a:cubicBezTo>
                  <a:lnTo>
                    <a:pt x="729" y="391"/>
                  </a:lnTo>
                  <a:cubicBezTo>
                    <a:pt x="723" y="398"/>
                    <a:pt x="723" y="413"/>
                    <a:pt x="728" y="420"/>
                  </a:cubicBezTo>
                  <a:lnTo>
                    <a:pt x="756" y="459"/>
                  </a:lnTo>
                  <a:cubicBezTo>
                    <a:pt x="772" y="481"/>
                    <a:pt x="777" y="507"/>
                    <a:pt x="769" y="530"/>
                  </a:cubicBezTo>
                  <a:cubicBezTo>
                    <a:pt x="761" y="553"/>
                    <a:pt x="742" y="570"/>
                    <a:pt x="716" y="578"/>
                  </a:cubicBezTo>
                  <a:lnTo>
                    <a:pt x="670" y="592"/>
                  </a:lnTo>
                  <a:cubicBezTo>
                    <a:pt x="661" y="594"/>
                    <a:pt x="652" y="606"/>
                    <a:pt x="652" y="615"/>
                  </a:cubicBezTo>
                  <a:lnTo>
                    <a:pt x="652" y="663"/>
                  </a:lnTo>
                  <a:cubicBezTo>
                    <a:pt x="652" y="708"/>
                    <a:pt x="621" y="741"/>
                    <a:pt x="578" y="741"/>
                  </a:cubicBezTo>
                  <a:cubicBezTo>
                    <a:pt x="568" y="741"/>
                    <a:pt x="558" y="739"/>
                    <a:pt x="549" y="736"/>
                  </a:cubicBezTo>
                  <a:lnTo>
                    <a:pt x="504" y="720"/>
                  </a:lnTo>
                  <a:cubicBezTo>
                    <a:pt x="502" y="719"/>
                    <a:pt x="500" y="719"/>
                    <a:pt x="498" y="719"/>
                  </a:cubicBezTo>
                  <a:cubicBezTo>
                    <a:pt x="488" y="719"/>
                    <a:pt x="479" y="724"/>
                    <a:pt x="476" y="728"/>
                  </a:cubicBezTo>
                  <a:lnTo>
                    <a:pt x="448" y="767"/>
                  </a:lnTo>
                  <a:cubicBezTo>
                    <a:pt x="432" y="789"/>
                    <a:pt x="410" y="801"/>
                    <a:pt x="385" y="801"/>
                  </a:cubicBezTo>
                  <a:close/>
                  <a:moveTo>
                    <a:pt x="388" y="210"/>
                  </a:moveTo>
                  <a:cubicBezTo>
                    <a:pt x="277" y="210"/>
                    <a:pt x="186" y="301"/>
                    <a:pt x="186" y="413"/>
                  </a:cubicBezTo>
                  <a:cubicBezTo>
                    <a:pt x="186" y="524"/>
                    <a:pt x="277" y="615"/>
                    <a:pt x="388" y="615"/>
                  </a:cubicBezTo>
                  <a:cubicBezTo>
                    <a:pt x="500" y="615"/>
                    <a:pt x="590" y="524"/>
                    <a:pt x="590" y="413"/>
                  </a:cubicBezTo>
                  <a:cubicBezTo>
                    <a:pt x="590" y="301"/>
                    <a:pt x="500" y="210"/>
                    <a:pt x="388" y="210"/>
                  </a:cubicBezTo>
                  <a:close/>
                  <a:moveTo>
                    <a:pt x="388" y="650"/>
                  </a:moveTo>
                  <a:cubicBezTo>
                    <a:pt x="257" y="650"/>
                    <a:pt x="150" y="544"/>
                    <a:pt x="150" y="413"/>
                  </a:cubicBezTo>
                  <a:cubicBezTo>
                    <a:pt x="150" y="282"/>
                    <a:pt x="257" y="175"/>
                    <a:pt x="388" y="175"/>
                  </a:cubicBezTo>
                  <a:cubicBezTo>
                    <a:pt x="519" y="175"/>
                    <a:pt x="626" y="282"/>
                    <a:pt x="626" y="413"/>
                  </a:cubicBezTo>
                  <a:cubicBezTo>
                    <a:pt x="626" y="544"/>
                    <a:pt x="519" y="650"/>
                    <a:pt x="388" y="650"/>
                  </a:cubicBezTo>
                  <a:close/>
                  <a:moveTo>
                    <a:pt x="559" y="413"/>
                  </a:moveTo>
                  <a:cubicBezTo>
                    <a:pt x="559" y="507"/>
                    <a:pt x="482" y="583"/>
                    <a:pt x="388" y="583"/>
                  </a:cubicBezTo>
                  <a:cubicBezTo>
                    <a:pt x="294" y="583"/>
                    <a:pt x="218" y="507"/>
                    <a:pt x="218" y="413"/>
                  </a:cubicBezTo>
                  <a:cubicBezTo>
                    <a:pt x="218" y="319"/>
                    <a:pt x="294" y="242"/>
                    <a:pt x="388" y="242"/>
                  </a:cubicBezTo>
                  <a:cubicBezTo>
                    <a:pt x="482" y="242"/>
                    <a:pt x="559" y="319"/>
                    <a:pt x="559" y="413"/>
                  </a:cubicBezTo>
                  <a:close/>
                  <a:moveTo>
                    <a:pt x="581" y="788"/>
                  </a:moveTo>
                  <a:cubicBezTo>
                    <a:pt x="580" y="788"/>
                    <a:pt x="579" y="788"/>
                    <a:pt x="578" y="788"/>
                  </a:cubicBezTo>
                  <a:cubicBezTo>
                    <a:pt x="563" y="788"/>
                    <a:pt x="548" y="786"/>
                    <a:pt x="533" y="780"/>
                  </a:cubicBezTo>
                  <a:lnTo>
                    <a:pt x="504" y="770"/>
                  </a:lnTo>
                  <a:lnTo>
                    <a:pt x="486" y="795"/>
                  </a:lnTo>
                  <a:cubicBezTo>
                    <a:pt x="472" y="815"/>
                    <a:pt x="453" y="829"/>
                    <a:pt x="432" y="838"/>
                  </a:cubicBezTo>
                  <a:lnTo>
                    <a:pt x="447" y="1075"/>
                  </a:lnTo>
                  <a:cubicBezTo>
                    <a:pt x="448" y="1094"/>
                    <a:pt x="457" y="1096"/>
                    <a:pt x="467" y="1080"/>
                  </a:cubicBezTo>
                  <a:lnTo>
                    <a:pt x="515" y="1003"/>
                  </a:lnTo>
                  <a:cubicBezTo>
                    <a:pt x="525" y="987"/>
                    <a:pt x="544" y="985"/>
                    <a:pt x="557" y="998"/>
                  </a:cubicBezTo>
                  <a:lnTo>
                    <a:pt x="654" y="1099"/>
                  </a:lnTo>
                  <a:cubicBezTo>
                    <a:pt x="667" y="1113"/>
                    <a:pt x="674" y="1109"/>
                    <a:pt x="669" y="1091"/>
                  </a:cubicBezTo>
                  <a:cubicBezTo>
                    <a:pt x="669" y="1091"/>
                    <a:pt x="608" y="880"/>
                    <a:pt x="581" y="788"/>
                  </a:cubicBezTo>
                  <a:close/>
                  <a:moveTo>
                    <a:pt x="385" y="848"/>
                  </a:moveTo>
                  <a:cubicBezTo>
                    <a:pt x="344" y="848"/>
                    <a:pt x="307" y="828"/>
                    <a:pt x="283" y="792"/>
                  </a:cubicBezTo>
                  <a:lnTo>
                    <a:pt x="265" y="767"/>
                  </a:lnTo>
                  <a:lnTo>
                    <a:pt x="236" y="776"/>
                  </a:lnTo>
                  <a:cubicBezTo>
                    <a:pt x="222" y="780"/>
                    <a:pt x="208" y="783"/>
                    <a:pt x="195" y="783"/>
                  </a:cubicBezTo>
                  <a:cubicBezTo>
                    <a:pt x="189" y="783"/>
                    <a:pt x="183" y="782"/>
                    <a:pt x="177" y="781"/>
                  </a:cubicBezTo>
                  <a:cubicBezTo>
                    <a:pt x="152" y="872"/>
                    <a:pt x="96" y="1082"/>
                    <a:pt x="94" y="1088"/>
                  </a:cubicBezTo>
                  <a:cubicBezTo>
                    <a:pt x="91" y="1108"/>
                    <a:pt x="103" y="1139"/>
                    <a:pt x="136" y="1118"/>
                  </a:cubicBezTo>
                  <a:cubicBezTo>
                    <a:pt x="141" y="1115"/>
                    <a:pt x="240" y="1033"/>
                    <a:pt x="240" y="1033"/>
                  </a:cubicBezTo>
                  <a:cubicBezTo>
                    <a:pt x="255" y="1021"/>
                    <a:pt x="267" y="1020"/>
                    <a:pt x="284" y="1035"/>
                  </a:cubicBezTo>
                  <a:lnTo>
                    <a:pt x="361" y="1103"/>
                  </a:lnTo>
                  <a:cubicBezTo>
                    <a:pt x="374" y="1115"/>
                    <a:pt x="395" y="1108"/>
                    <a:pt x="395" y="1089"/>
                  </a:cubicBezTo>
                  <a:lnTo>
                    <a:pt x="388" y="848"/>
                  </a:lnTo>
                  <a:cubicBezTo>
                    <a:pt x="387" y="848"/>
                    <a:pt x="386" y="848"/>
                    <a:pt x="385" y="848"/>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C4261D"/>
                </a:solidFill>
              </a:endParaRPr>
            </a:p>
          </p:txBody>
        </p:sp>
        <p:sp>
          <p:nvSpPr>
            <p:cNvPr id="10" name="Freeform 6"/>
            <p:cNvSpPr>
              <a:spLocks noEditPoints="1"/>
            </p:cNvSpPr>
            <p:nvPr/>
          </p:nvSpPr>
          <p:spPr bwMode="auto">
            <a:xfrm>
              <a:off x="7772329" y="-1123557"/>
              <a:ext cx="465708" cy="472063"/>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11" name="PA_组合 10"/>
          <p:cNvGrpSpPr/>
          <p:nvPr>
            <p:custDataLst>
              <p:tags r:id="rId4"/>
            </p:custDataLst>
          </p:nvPr>
        </p:nvGrpSpPr>
        <p:grpSpPr>
          <a:xfrm>
            <a:off x="9452032" y="3576680"/>
            <a:ext cx="465466" cy="472063"/>
            <a:chOff x="10019977" y="-551766"/>
            <a:chExt cx="2093913" cy="2122488"/>
          </a:xfrm>
          <a:solidFill>
            <a:schemeClr val="accent2"/>
          </a:solidFill>
        </p:grpSpPr>
        <p:sp>
          <p:nvSpPr>
            <p:cNvPr id="12"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13"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14" name="PA_组合 13"/>
          <p:cNvGrpSpPr/>
          <p:nvPr>
            <p:custDataLst>
              <p:tags r:id="rId5"/>
            </p:custDataLst>
          </p:nvPr>
        </p:nvGrpSpPr>
        <p:grpSpPr>
          <a:xfrm>
            <a:off x="10331970" y="3889546"/>
            <a:ext cx="465466" cy="472063"/>
            <a:chOff x="2317849" y="-1212230"/>
            <a:chExt cx="2093913" cy="2122488"/>
          </a:xfrm>
          <a:solidFill>
            <a:schemeClr val="accent3"/>
          </a:solidFill>
        </p:grpSpPr>
        <p:sp>
          <p:nvSpPr>
            <p:cNvPr id="15" name="Freeform 6"/>
            <p:cNvSpPr>
              <a:spLocks noEditPoints="1"/>
            </p:cNvSpPr>
            <p:nvPr/>
          </p:nvSpPr>
          <p:spPr bwMode="auto">
            <a:xfrm>
              <a:off x="2317849" y="-121223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16" name="Freeform 7"/>
            <p:cNvSpPr>
              <a:spLocks noEditPoints="1"/>
            </p:cNvSpPr>
            <p:nvPr/>
          </p:nvSpPr>
          <p:spPr bwMode="auto">
            <a:xfrm>
              <a:off x="2723116" y="-1037197"/>
              <a:ext cx="1283378" cy="1723206"/>
            </a:xfrm>
            <a:custGeom>
              <a:avLst/>
              <a:gdLst>
                <a:gd name="T0" fmla="*/ 337 w 1669"/>
                <a:gd name="T1" fmla="*/ 844 h 2273"/>
                <a:gd name="T2" fmla="*/ 513 w 1669"/>
                <a:gd name="T3" fmla="*/ 1259 h 2273"/>
                <a:gd name="T4" fmla="*/ 656 w 1669"/>
                <a:gd name="T5" fmla="*/ 1590 h 2273"/>
                <a:gd name="T6" fmla="*/ 978 w 1669"/>
                <a:gd name="T7" fmla="*/ 1600 h 2273"/>
                <a:gd name="T8" fmla="*/ 1049 w 1669"/>
                <a:gd name="T9" fmla="*/ 1467 h 2273"/>
                <a:gd name="T10" fmla="*/ 1229 w 1669"/>
                <a:gd name="T11" fmla="*/ 1135 h 2273"/>
                <a:gd name="T12" fmla="*/ 835 w 1669"/>
                <a:gd name="T13" fmla="*/ 346 h 2273"/>
                <a:gd name="T14" fmla="*/ 691 w 1669"/>
                <a:gd name="T15" fmla="*/ 1704 h 2273"/>
                <a:gd name="T16" fmla="*/ 528 w 1669"/>
                <a:gd name="T17" fmla="*/ 1515 h 2273"/>
                <a:gd name="T18" fmla="*/ 354 w 1669"/>
                <a:gd name="T19" fmla="*/ 1192 h 2273"/>
                <a:gd name="T20" fmla="*/ 835 w 1669"/>
                <a:gd name="T21" fmla="*/ 242 h 2273"/>
                <a:gd name="T22" fmla="*/ 1316 w 1669"/>
                <a:gd name="T23" fmla="*/ 1192 h 2273"/>
                <a:gd name="T24" fmla="*/ 1142 w 1669"/>
                <a:gd name="T25" fmla="*/ 1515 h 2273"/>
                <a:gd name="T26" fmla="*/ 978 w 1669"/>
                <a:gd name="T27" fmla="*/ 1704 h 2273"/>
                <a:gd name="T28" fmla="*/ 597 w 1669"/>
                <a:gd name="T29" fmla="*/ 2037 h 2273"/>
                <a:gd name="T30" fmla="*/ 1002 w 1669"/>
                <a:gd name="T31" fmla="*/ 2115 h 2273"/>
                <a:gd name="T32" fmla="*/ 1002 w 1669"/>
                <a:gd name="T33" fmla="*/ 1960 h 2273"/>
                <a:gd name="T34" fmla="*/ 645 w 1669"/>
                <a:gd name="T35" fmla="*/ 2086 h 2273"/>
                <a:gd name="T36" fmla="*/ 1033 w 1669"/>
                <a:gd name="T37" fmla="*/ 2086 h 2273"/>
                <a:gd name="T38" fmla="*/ 1081 w 1669"/>
                <a:gd name="T39" fmla="*/ 2037 h 2273"/>
                <a:gd name="T40" fmla="*/ 597 w 1669"/>
                <a:gd name="T41" fmla="*/ 1795 h 2273"/>
                <a:gd name="T42" fmla="*/ 1081 w 1669"/>
                <a:gd name="T43" fmla="*/ 2037 h 2273"/>
                <a:gd name="T44" fmla="*/ 1077 w 1669"/>
                <a:gd name="T45" fmla="*/ 949 h 2273"/>
                <a:gd name="T46" fmla="*/ 914 w 1669"/>
                <a:gd name="T47" fmla="*/ 1113 h 2273"/>
                <a:gd name="T48" fmla="*/ 756 w 1669"/>
                <a:gd name="T49" fmla="*/ 1113 h 2273"/>
                <a:gd name="T50" fmla="*/ 592 w 1669"/>
                <a:gd name="T51" fmla="*/ 949 h 2273"/>
                <a:gd name="T52" fmla="*/ 592 w 1669"/>
                <a:gd name="T53" fmla="*/ 791 h 2273"/>
                <a:gd name="T54" fmla="*/ 756 w 1669"/>
                <a:gd name="T55" fmla="*/ 628 h 2273"/>
                <a:gd name="T56" fmla="*/ 914 w 1669"/>
                <a:gd name="T57" fmla="*/ 628 h 2273"/>
                <a:gd name="T58" fmla="*/ 1077 w 1669"/>
                <a:gd name="T59" fmla="*/ 791 h 2273"/>
                <a:gd name="T60" fmla="*/ 1604 w 1669"/>
                <a:gd name="T61" fmla="*/ 768 h 2273"/>
                <a:gd name="T62" fmla="*/ 1518 w 1669"/>
                <a:gd name="T63" fmla="*/ 844 h 2273"/>
                <a:gd name="T64" fmla="*/ 1604 w 1669"/>
                <a:gd name="T65" fmla="*/ 893 h 2273"/>
                <a:gd name="T66" fmla="*/ 1604 w 1669"/>
                <a:gd name="T67" fmla="*/ 768 h 2273"/>
                <a:gd name="T68" fmla="*/ 1421 w 1669"/>
                <a:gd name="T69" fmla="*/ 336 h 2273"/>
                <a:gd name="T70" fmla="*/ 1332 w 1669"/>
                <a:gd name="T71" fmla="*/ 247 h 2273"/>
                <a:gd name="T72" fmla="*/ 1356 w 1669"/>
                <a:gd name="T73" fmla="*/ 400 h 2273"/>
                <a:gd name="T74" fmla="*/ 895 w 1669"/>
                <a:gd name="T75" fmla="*/ 161 h 2273"/>
                <a:gd name="T76" fmla="*/ 833 w 1669"/>
                <a:gd name="T77" fmla="*/ 0 h 2273"/>
                <a:gd name="T78" fmla="*/ 771 w 1669"/>
                <a:gd name="T79" fmla="*/ 161 h 2273"/>
                <a:gd name="T80" fmla="*/ 307 w 1669"/>
                <a:gd name="T81" fmla="*/ 408 h 2273"/>
                <a:gd name="T82" fmla="*/ 334 w 1669"/>
                <a:gd name="T83" fmla="*/ 258 h 2273"/>
                <a:gd name="T84" fmla="*/ 245 w 1669"/>
                <a:gd name="T85" fmla="*/ 346 h 2273"/>
                <a:gd name="T86" fmla="*/ 149 w 1669"/>
                <a:gd name="T87" fmla="*/ 844 h 2273"/>
                <a:gd name="T88" fmla="*/ 65 w 1669"/>
                <a:gd name="T89" fmla="*/ 768 h 2273"/>
                <a:gd name="T90" fmla="*/ 65 w 1669"/>
                <a:gd name="T91" fmla="*/ 893 h 2273"/>
                <a:gd name="T92" fmla="*/ 149 w 1669"/>
                <a:gd name="T93" fmla="*/ 844 h 2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69" h="2273">
                  <a:moveTo>
                    <a:pt x="835" y="346"/>
                  </a:moveTo>
                  <a:cubicBezTo>
                    <a:pt x="560" y="346"/>
                    <a:pt x="337" y="569"/>
                    <a:pt x="337" y="844"/>
                  </a:cubicBezTo>
                  <a:cubicBezTo>
                    <a:pt x="337" y="975"/>
                    <a:pt x="440" y="1133"/>
                    <a:pt x="441" y="1135"/>
                  </a:cubicBezTo>
                  <a:cubicBezTo>
                    <a:pt x="463" y="1168"/>
                    <a:pt x="495" y="1222"/>
                    <a:pt x="513" y="1259"/>
                  </a:cubicBezTo>
                  <a:lnTo>
                    <a:pt x="620" y="1467"/>
                  </a:lnTo>
                  <a:cubicBezTo>
                    <a:pt x="641" y="1507"/>
                    <a:pt x="656" y="1560"/>
                    <a:pt x="656" y="1590"/>
                  </a:cubicBezTo>
                  <a:cubicBezTo>
                    <a:pt x="657" y="1591"/>
                    <a:pt x="669" y="1600"/>
                    <a:pt x="691" y="1600"/>
                  </a:cubicBezTo>
                  <a:lnTo>
                    <a:pt x="978" y="1600"/>
                  </a:lnTo>
                  <a:cubicBezTo>
                    <a:pt x="1000" y="1600"/>
                    <a:pt x="1012" y="1591"/>
                    <a:pt x="1014" y="1588"/>
                  </a:cubicBezTo>
                  <a:cubicBezTo>
                    <a:pt x="1014" y="1560"/>
                    <a:pt x="1029" y="1507"/>
                    <a:pt x="1049" y="1467"/>
                  </a:cubicBezTo>
                  <a:lnTo>
                    <a:pt x="1157" y="1258"/>
                  </a:lnTo>
                  <a:cubicBezTo>
                    <a:pt x="1175" y="1223"/>
                    <a:pt x="1207" y="1168"/>
                    <a:pt x="1229" y="1135"/>
                  </a:cubicBezTo>
                  <a:cubicBezTo>
                    <a:pt x="1264" y="1080"/>
                    <a:pt x="1333" y="948"/>
                    <a:pt x="1333" y="844"/>
                  </a:cubicBezTo>
                  <a:cubicBezTo>
                    <a:pt x="1333" y="569"/>
                    <a:pt x="1109" y="346"/>
                    <a:pt x="835" y="346"/>
                  </a:cubicBezTo>
                  <a:close/>
                  <a:moveTo>
                    <a:pt x="978" y="1704"/>
                  </a:moveTo>
                  <a:lnTo>
                    <a:pt x="691" y="1704"/>
                  </a:lnTo>
                  <a:cubicBezTo>
                    <a:pt x="613" y="1704"/>
                    <a:pt x="552" y="1654"/>
                    <a:pt x="552" y="1590"/>
                  </a:cubicBezTo>
                  <a:cubicBezTo>
                    <a:pt x="552" y="1581"/>
                    <a:pt x="543" y="1546"/>
                    <a:pt x="528" y="1515"/>
                  </a:cubicBezTo>
                  <a:lnTo>
                    <a:pt x="420" y="1306"/>
                  </a:lnTo>
                  <a:cubicBezTo>
                    <a:pt x="404" y="1273"/>
                    <a:pt x="374" y="1222"/>
                    <a:pt x="354" y="1192"/>
                  </a:cubicBezTo>
                  <a:cubicBezTo>
                    <a:pt x="342" y="1173"/>
                    <a:pt x="233" y="1003"/>
                    <a:pt x="233" y="844"/>
                  </a:cubicBezTo>
                  <a:cubicBezTo>
                    <a:pt x="233" y="512"/>
                    <a:pt x="503" y="242"/>
                    <a:pt x="835" y="242"/>
                  </a:cubicBezTo>
                  <a:cubicBezTo>
                    <a:pt x="1167" y="242"/>
                    <a:pt x="1437" y="512"/>
                    <a:pt x="1437" y="844"/>
                  </a:cubicBezTo>
                  <a:cubicBezTo>
                    <a:pt x="1437" y="1003"/>
                    <a:pt x="1328" y="1173"/>
                    <a:pt x="1316" y="1192"/>
                  </a:cubicBezTo>
                  <a:cubicBezTo>
                    <a:pt x="1296" y="1222"/>
                    <a:pt x="1266" y="1274"/>
                    <a:pt x="1249" y="1306"/>
                  </a:cubicBezTo>
                  <a:lnTo>
                    <a:pt x="1142" y="1515"/>
                  </a:lnTo>
                  <a:cubicBezTo>
                    <a:pt x="1126" y="1546"/>
                    <a:pt x="1118" y="1581"/>
                    <a:pt x="1118" y="1590"/>
                  </a:cubicBezTo>
                  <a:cubicBezTo>
                    <a:pt x="1118" y="1654"/>
                    <a:pt x="1056" y="1704"/>
                    <a:pt x="978" y="1704"/>
                  </a:cubicBezTo>
                  <a:close/>
                  <a:moveTo>
                    <a:pt x="676" y="1960"/>
                  </a:moveTo>
                  <a:cubicBezTo>
                    <a:pt x="632" y="1960"/>
                    <a:pt x="597" y="1995"/>
                    <a:pt x="597" y="2037"/>
                  </a:cubicBezTo>
                  <a:cubicBezTo>
                    <a:pt x="597" y="2080"/>
                    <a:pt x="632" y="2115"/>
                    <a:pt x="676" y="2115"/>
                  </a:cubicBezTo>
                  <a:lnTo>
                    <a:pt x="1002" y="2115"/>
                  </a:lnTo>
                  <a:cubicBezTo>
                    <a:pt x="1046" y="2115"/>
                    <a:pt x="1081" y="2080"/>
                    <a:pt x="1081" y="2037"/>
                  </a:cubicBezTo>
                  <a:cubicBezTo>
                    <a:pt x="1081" y="1995"/>
                    <a:pt x="1046" y="1960"/>
                    <a:pt x="1002" y="1960"/>
                  </a:cubicBezTo>
                  <a:lnTo>
                    <a:pt x="676" y="1960"/>
                  </a:lnTo>
                  <a:close/>
                  <a:moveTo>
                    <a:pt x="645" y="2086"/>
                  </a:moveTo>
                  <a:cubicBezTo>
                    <a:pt x="649" y="2190"/>
                    <a:pt x="734" y="2273"/>
                    <a:pt x="839" y="2273"/>
                  </a:cubicBezTo>
                  <a:cubicBezTo>
                    <a:pt x="944" y="2273"/>
                    <a:pt x="1029" y="2190"/>
                    <a:pt x="1033" y="2086"/>
                  </a:cubicBezTo>
                  <a:lnTo>
                    <a:pt x="645" y="2086"/>
                  </a:lnTo>
                  <a:close/>
                  <a:moveTo>
                    <a:pt x="1081" y="2037"/>
                  </a:moveTo>
                  <a:lnTo>
                    <a:pt x="597" y="2037"/>
                  </a:lnTo>
                  <a:lnTo>
                    <a:pt x="597" y="1795"/>
                  </a:lnTo>
                  <a:lnTo>
                    <a:pt x="1081" y="1795"/>
                  </a:lnTo>
                  <a:lnTo>
                    <a:pt x="1081" y="2037"/>
                  </a:lnTo>
                  <a:close/>
                  <a:moveTo>
                    <a:pt x="1157" y="870"/>
                  </a:moveTo>
                  <a:cubicBezTo>
                    <a:pt x="1157" y="914"/>
                    <a:pt x="1121" y="949"/>
                    <a:pt x="1077" y="949"/>
                  </a:cubicBezTo>
                  <a:lnTo>
                    <a:pt x="914" y="949"/>
                  </a:lnTo>
                  <a:lnTo>
                    <a:pt x="914" y="1113"/>
                  </a:lnTo>
                  <a:cubicBezTo>
                    <a:pt x="914" y="1156"/>
                    <a:pt x="878" y="1192"/>
                    <a:pt x="835" y="1192"/>
                  </a:cubicBezTo>
                  <a:cubicBezTo>
                    <a:pt x="791" y="1192"/>
                    <a:pt x="756" y="1156"/>
                    <a:pt x="756" y="1113"/>
                  </a:cubicBezTo>
                  <a:lnTo>
                    <a:pt x="756" y="949"/>
                  </a:lnTo>
                  <a:lnTo>
                    <a:pt x="592" y="949"/>
                  </a:lnTo>
                  <a:cubicBezTo>
                    <a:pt x="549" y="949"/>
                    <a:pt x="513" y="914"/>
                    <a:pt x="513" y="870"/>
                  </a:cubicBezTo>
                  <a:cubicBezTo>
                    <a:pt x="513" y="827"/>
                    <a:pt x="549" y="791"/>
                    <a:pt x="592" y="791"/>
                  </a:cubicBezTo>
                  <a:lnTo>
                    <a:pt x="756" y="791"/>
                  </a:lnTo>
                  <a:lnTo>
                    <a:pt x="756" y="628"/>
                  </a:lnTo>
                  <a:cubicBezTo>
                    <a:pt x="756" y="584"/>
                    <a:pt x="791" y="548"/>
                    <a:pt x="835" y="548"/>
                  </a:cubicBezTo>
                  <a:cubicBezTo>
                    <a:pt x="878" y="548"/>
                    <a:pt x="914" y="584"/>
                    <a:pt x="914" y="628"/>
                  </a:cubicBezTo>
                  <a:lnTo>
                    <a:pt x="914" y="791"/>
                  </a:lnTo>
                  <a:lnTo>
                    <a:pt x="1077" y="791"/>
                  </a:lnTo>
                  <a:cubicBezTo>
                    <a:pt x="1121" y="791"/>
                    <a:pt x="1157" y="827"/>
                    <a:pt x="1157" y="870"/>
                  </a:cubicBezTo>
                  <a:close/>
                  <a:moveTo>
                    <a:pt x="1604" y="768"/>
                  </a:moveTo>
                  <a:lnTo>
                    <a:pt x="1514" y="768"/>
                  </a:lnTo>
                  <a:cubicBezTo>
                    <a:pt x="1517" y="793"/>
                    <a:pt x="1518" y="818"/>
                    <a:pt x="1518" y="844"/>
                  </a:cubicBezTo>
                  <a:cubicBezTo>
                    <a:pt x="1518" y="860"/>
                    <a:pt x="1517" y="877"/>
                    <a:pt x="1515" y="893"/>
                  </a:cubicBezTo>
                  <a:lnTo>
                    <a:pt x="1604" y="893"/>
                  </a:lnTo>
                  <a:cubicBezTo>
                    <a:pt x="1640" y="893"/>
                    <a:pt x="1669" y="865"/>
                    <a:pt x="1669" y="831"/>
                  </a:cubicBezTo>
                  <a:cubicBezTo>
                    <a:pt x="1669" y="796"/>
                    <a:pt x="1640" y="768"/>
                    <a:pt x="1604" y="768"/>
                  </a:cubicBezTo>
                  <a:close/>
                  <a:moveTo>
                    <a:pt x="1356" y="400"/>
                  </a:moveTo>
                  <a:lnTo>
                    <a:pt x="1421" y="336"/>
                  </a:lnTo>
                  <a:cubicBezTo>
                    <a:pt x="1446" y="310"/>
                    <a:pt x="1447" y="270"/>
                    <a:pt x="1423" y="245"/>
                  </a:cubicBezTo>
                  <a:cubicBezTo>
                    <a:pt x="1398" y="221"/>
                    <a:pt x="1358" y="222"/>
                    <a:pt x="1332" y="247"/>
                  </a:cubicBezTo>
                  <a:lnTo>
                    <a:pt x="1267" y="313"/>
                  </a:lnTo>
                  <a:cubicBezTo>
                    <a:pt x="1299" y="339"/>
                    <a:pt x="1329" y="368"/>
                    <a:pt x="1356" y="400"/>
                  </a:cubicBezTo>
                  <a:close/>
                  <a:moveTo>
                    <a:pt x="833" y="158"/>
                  </a:moveTo>
                  <a:cubicBezTo>
                    <a:pt x="854" y="158"/>
                    <a:pt x="875" y="160"/>
                    <a:pt x="895" y="161"/>
                  </a:cubicBezTo>
                  <a:lnTo>
                    <a:pt x="895" y="65"/>
                  </a:lnTo>
                  <a:cubicBezTo>
                    <a:pt x="895" y="29"/>
                    <a:pt x="867" y="0"/>
                    <a:pt x="833" y="0"/>
                  </a:cubicBezTo>
                  <a:cubicBezTo>
                    <a:pt x="799" y="0"/>
                    <a:pt x="771" y="29"/>
                    <a:pt x="771" y="65"/>
                  </a:cubicBezTo>
                  <a:lnTo>
                    <a:pt x="771" y="161"/>
                  </a:lnTo>
                  <a:cubicBezTo>
                    <a:pt x="791" y="160"/>
                    <a:pt x="812" y="158"/>
                    <a:pt x="833" y="158"/>
                  </a:cubicBezTo>
                  <a:close/>
                  <a:moveTo>
                    <a:pt x="307" y="408"/>
                  </a:moveTo>
                  <a:cubicBezTo>
                    <a:pt x="333" y="375"/>
                    <a:pt x="363" y="346"/>
                    <a:pt x="395" y="319"/>
                  </a:cubicBezTo>
                  <a:lnTo>
                    <a:pt x="334" y="258"/>
                  </a:lnTo>
                  <a:cubicBezTo>
                    <a:pt x="308" y="233"/>
                    <a:pt x="268" y="232"/>
                    <a:pt x="244" y="256"/>
                  </a:cubicBezTo>
                  <a:cubicBezTo>
                    <a:pt x="219" y="281"/>
                    <a:pt x="220" y="321"/>
                    <a:pt x="245" y="346"/>
                  </a:cubicBezTo>
                  <a:lnTo>
                    <a:pt x="307" y="408"/>
                  </a:lnTo>
                  <a:close/>
                  <a:moveTo>
                    <a:pt x="149" y="844"/>
                  </a:moveTo>
                  <a:cubicBezTo>
                    <a:pt x="149" y="818"/>
                    <a:pt x="151" y="793"/>
                    <a:pt x="154" y="768"/>
                  </a:cubicBezTo>
                  <a:lnTo>
                    <a:pt x="65" y="768"/>
                  </a:lnTo>
                  <a:cubicBezTo>
                    <a:pt x="29" y="768"/>
                    <a:pt x="0" y="796"/>
                    <a:pt x="0" y="831"/>
                  </a:cubicBezTo>
                  <a:cubicBezTo>
                    <a:pt x="0" y="865"/>
                    <a:pt x="29" y="893"/>
                    <a:pt x="65" y="893"/>
                  </a:cubicBezTo>
                  <a:lnTo>
                    <a:pt x="152" y="893"/>
                  </a:lnTo>
                  <a:cubicBezTo>
                    <a:pt x="151" y="877"/>
                    <a:pt x="149" y="860"/>
                    <a:pt x="149" y="844"/>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17" name="PA_组合 16"/>
          <p:cNvGrpSpPr/>
          <p:nvPr>
            <p:custDataLst>
              <p:tags r:id="rId6"/>
            </p:custDataLst>
          </p:nvPr>
        </p:nvGrpSpPr>
        <p:grpSpPr>
          <a:xfrm>
            <a:off x="11160915" y="3571206"/>
            <a:ext cx="465466" cy="472063"/>
            <a:chOff x="4910385" y="-2248866"/>
            <a:chExt cx="2093913" cy="2122488"/>
          </a:xfrm>
          <a:solidFill>
            <a:schemeClr val="accent4"/>
          </a:solidFill>
        </p:grpSpPr>
        <p:sp>
          <p:nvSpPr>
            <p:cNvPr id="18" name="Freeform 6"/>
            <p:cNvSpPr>
              <a:spLocks noEditPoints="1"/>
            </p:cNvSpPr>
            <p:nvPr/>
          </p:nvSpPr>
          <p:spPr bwMode="auto">
            <a:xfrm>
              <a:off x="4910385" y="-22488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19" name="Freeform 5"/>
            <p:cNvSpPr>
              <a:spLocks noEditPoints="1"/>
            </p:cNvSpPr>
            <p:nvPr/>
          </p:nvSpPr>
          <p:spPr bwMode="auto">
            <a:xfrm>
              <a:off x="5341463" y="-1826020"/>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grpFill/>
            <a:ln w="3175">
              <a:noFill/>
            </a:ln>
          </p:spPr>
          <p:txBody>
            <a:bodyPr vert="horz" wrap="square" lIns="91440" tIns="45720" rIns="91440" bIns="45720" numCol="1" anchor="t" anchorCtr="0" compatLnSpc="1">
              <a:prstTxWarp prst="textNoShape">
                <a:avLst/>
              </a:prstTxWarp>
            </a:bodyPr>
            <a:lstStyle/>
            <a:p>
              <a:endParaRPr lang="zh-CN" altLang="en-US">
                <a:solidFill>
                  <a:srgbClr val="C4261D"/>
                </a:solidFill>
              </a:endParaRPr>
            </a:p>
          </p:txBody>
        </p:sp>
      </p:grpSp>
      <p:sp>
        <p:nvSpPr>
          <p:cNvPr id="20" name="PA_矩形 3"/>
          <p:cNvSpPr txBox="1">
            <a:spLocks noChangeArrowheads="1"/>
          </p:cNvSpPr>
          <p:nvPr>
            <p:custDataLst>
              <p:tags r:id="rId7"/>
            </p:custDataLst>
          </p:nvPr>
        </p:nvSpPr>
        <p:spPr bwMode="auto">
          <a:xfrm>
            <a:off x="8007513" y="1419455"/>
            <a:ext cx="3669558" cy="13252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itchFamily="34" charset="-122"/>
              </a:defRPr>
            </a:lvl9pPr>
          </a:lstStyle>
          <a:p>
            <a:pPr algn="r"/>
            <a:r>
              <a:rPr lang="zh-CN" altLang="en-US" sz="3600" dirty="0">
                <a:solidFill>
                  <a:schemeClr val="tx2"/>
                </a:solidFill>
                <a:latin typeface="Impact" pitchFamily="34" charset="0"/>
              </a:rPr>
              <a:t>香港山西商會</a:t>
            </a:r>
          </a:p>
        </p:txBody>
      </p:sp>
      <p:grpSp>
        <p:nvGrpSpPr>
          <p:cNvPr id="22" name="组合 21">
            <a:extLst>
              <a:ext uri="{FF2B5EF4-FFF2-40B4-BE49-F238E27FC236}">
                <a16:creationId xmlns:a16="http://schemas.microsoft.com/office/drawing/2014/main" id="{3F5B791D-EFC1-4755-96EC-0C549D4710F4}"/>
              </a:ext>
            </a:extLst>
          </p:cNvPr>
          <p:cNvGrpSpPr/>
          <p:nvPr/>
        </p:nvGrpSpPr>
        <p:grpSpPr>
          <a:xfrm>
            <a:off x="1442578" y="4572000"/>
            <a:ext cx="9306838" cy="1955919"/>
            <a:chOff x="1442581" y="4444881"/>
            <a:chExt cx="9306838" cy="1955919"/>
          </a:xfrm>
        </p:grpSpPr>
        <p:sp>
          <p:nvSpPr>
            <p:cNvPr id="23" name="矩形 22">
              <a:extLst>
                <a:ext uri="{FF2B5EF4-FFF2-40B4-BE49-F238E27FC236}">
                  <a16:creationId xmlns:a16="http://schemas.microsoft.com/office/drawing/2014/main" id="{94C5AE85-DE9D-4E9D-95A8-58A538DC2A2D}"/>
                </a:ext>
              </a:extLst>
            </p:cNvPr>
            <p:cNvSpPr/>
            <p:nvPr/>
          </p:nvSpPr>
          <p:spPr>
            <a:xfrm>
              <a:off x="1442581" y="4444881"/>
              <a:ext cx="9306838" cy="1955919"/>
            </a:xfrm>
            <a:prstGeom prst="rect">
              <a:avLst/>
            </a:prstGeom>
            <a:noFill/>
            <a:ln w="508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a:extLst>
                <a:ext uri="{FF2B5EF4-FFF2-40B4-BE49-F238E27FC236}">
                  <a16:creationId xmlns:a16="http://schemas.microsoft.com/office/drawing/2014/main" id="{3094F6E2-B405-4182-B6C0-E14FA468ECFD}"/>
                </a:ext>
              </a:extLst>
            </p:cNvPr>
            <p:cNvSpPr/>
            <p:nvPr/>
          </p:nvSpPr>
          <p:spPr>
            <a:xfrm>
              <a:off x="5536642" y="4607343"/>
              <a:ext cx="5212777" cy="1721690"/>
            </a:xfrm>
            <a:prstGeom prst="rect">
              <a:avLst/>
            </a:prstGeom>
          </p:spPr>
          <p:txBody>
            <a:bodyPr wrap="square">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香港辦事處：香港灣仔駱克道</a:t>
              </a:r>
              <a:r>
                <a:rPr lang="en-US" altLang="zh-CN" sz="1200" dirty="0">
                  <a:latin typeface="微软雅黑" panose="020B0503020204020204" pitchFamily="34" charset="-122"/>
                  <a:ea typeface="微软雅黑" panose="020B0503020204020204" pitchFamily="34" charset="-122"/>
                </a:rPr>
                <a:t>41</a:t>
              </a:r>
              <a:r>
                <a:rPr lang="zh-CN" altLang="en-US" sz="1200" dirty="0">
                  <a:latin typeface="微软雅黑" panose="020B0503020204020204" pitchFamily="34" charset="-122"/>
                  <a:ea typeface="微软雅黑" panose="020B0503020204020204" pitchFamily="34" charset="-122"/>
                </a:rPr>
                <a:t>號東城大廈</a:t>
              </a:r>
              <a:r>
                <a:rPr lang="en-US" altLang="zh-CN" sz="1200" dirty="0">
                  <a:latin typeface="微软雅黑" panose="020B0503020204020204" pitchFamily="34" charset="-122"/>
                  <a:ea typeface="微软雅黑" panose="020B0503020204020204" pitchFamily="34" charset="-122"/>
                </a:rPr>
                <a:t>10</a:t>
              </a:r>
              <a:r>
                <a:rPr lang="zh-CN" altLang="en-US" sz="1200" dirty="0">
                  <a:latin typeface="微软雅黑" panose="020B0503020204020204" pitchFamily="34" charset="-122"/>
                  <a:ea typeface="微软雅黑" panose="020B0503020204020204" pitchFamily="34" charset="-122"/>
                </a:rPr>
                <a:t>樓</a:t>
              </a:r>
              <a:r>
                <a:rPr lang="en-US" altLang="zh-CN" sz="1200" dirty="0">
                  <a:latin typeface="微软雅黑" panose="020B0503020204020204" pitchFamily="34" charset="-122"/>
                  <a:ea typeface="微软雅黑" panose="020B0503020204020204" pitchFamily="34" charset="-122"/>
                </a:rPr>
                <a:t>1004</a:t>
              </a:r>
              <a:r>
                <a:rPr lang="zh-CN" altLang="en-US" sz="1200" dirty="0">
                  <a:latin typeface="微软雅黑" panose="020B0503020204020204" pitchFamily="34" charset="-122"/>
                  <a:ea typeface="微软雅黑" panose="020B0503020204020204" pitchFamily="34" charset="-122"/>
                </a:rPr>
                <a:t>室</a:t>
              </a:r>
              <a:endParaRPr lang="en-US" altLang="zh-CN" sz="1200" dirty="0">
                <a:latin typeface="微软雅黑" panose="020B0503020204020204" pitchFamily="34" charset="-122"/>
                <a:ea typeface="微软雅黑" panose="020B0503020204020204" pitchFamily="34" charset="-122"/>
              </a:endParaRPr>
            </a:p>
            <a:p>
              <a:pPr>
                <a:lnSpc>
                  <a:spcPct val="150000"/>
                </a:lnSpc>
              </a:pPr>
              <a:r>
                <a:rPr lang="zh-CN" altLang="en-US" sz="1200" dirty="0">
                  <a:latin typeface="微软雅黑" panose="020B0503020204020204" pitchFamily="34" charset="-122"/>
                  <a:ea typeface="微软雅黑" panose="020B0503020204020204" pitchFamily="34" charset="-122"/>
                </a:rPr>
                <a:t>聯絡電話</a:t>
              </a:r>
              <a:r>
                <a:rPr lang="en-US" altLang="zh-CN" sz="1200" dirty="0">
                  <a:latin typeface="微软雅黑" panose="020B0503020204020204" pitchFamily="34" charset="-122"/>
                  <a:ea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rPr>
                <a:t>（</a:t>
              </a:r>
              <a:r>
                <a:rPr lang="en-US" altLang="zh-CN" sz="1200" dirty="0">
                  <a:latin typeface="微软雅黑" panose="020B0503020204020204" pitchFamily="34" charset="-122"/>
                  <a:ea typeface="微软雅黑" panose="020B0503020204020204" pitchFamily="34" charset="-122"/>
                </a:rPr>
                <a:t>852</a:t>
              </a:r>
              <a:r>
                <a:rPr lang="zh-CN" altLang="en-US" sz="1200" dirty="0">
                  <a:latin typeface="微软雅黑" panose="020B0503020204020204" pitchFamily="34" charset="-122"/>
                  <a:ea typeface="微软雅黑" panose="020B0503020204020204" pitchFamily="34" charset="-122"/>
                </a:rPr>
                <a:t>）</a:t>
              </a:r>
              <a:r>
                <a:rPr lang="en-US" altLang="zh-CN" sz="1200" dirty="0">
                  <a:latin typeface="微软雅黑" panose="020B0503020204020204" pitchFamily="34" charset="-122"/>
                  <a:ea typeface="微软雅黑" panose="020B0503020204020204" pitchFamily="34" charset="-122"/>
                </a:rPr>
                <a:t>38976024/38976010                                 </a:t>
              </a:r>
            </a:p>
            <a:p>
              <a:pPr>
                <a:lnSpc>
                  <a:spcPct val="150000"/>
                </a:lnSpc>
              </a:pPr>
              <a:r>
                <a:rPr lang="zh-CN" altLang="en-US" sz="1200" dirty="0">
                  <a:latin typeface="微软雅黑" panose="020B0503020204020204" pitchFamily="34" charset="-122"/>
                  <a:ea typeface="微软雅黑" panose="020B0503020204020204" pitchFamily="34" charset="-122"/>
                </a:rPr>
                <a:t>傳真號碼</a:t>
              </a:r>
              <a:r>
                <a:rPr lang="en-US" altLang="zh-CN" sz="1200" dirty="0">
                  <a:latin typeface="微软雅黑" panose="020B0503020204020204" pitchFamily="34" charset="-122"/>
                  <a:ea typeface="微软雅黑" panose="020B0503020204020204" pitchFamily="34" charset="-122"/>
                </a:rPr>
                <a:t>:</a:t>
              </a:r>
              <a:r>
                <a:rPr lang="zh-CN" altLang="en-US" sz="1200" dirty="0">
                  <a:latin typeface="微软雅黑" panose="020B0503020204020204" pitchFamily="34" charset="-122"/>
                  <a:ea typeface="微软雅黑" panose="020B0503020204020204" pitchFamily="34" charset="-122"/>
                </a:rPr>
                <a:t>（</a:t>
              </a:r>
              <a:r>
                <a:rPr lang="en-US" altLang="zh-CN" sz="1200" dirty="0">
                  <a:latin typeface="微软雅黑" panose="020B0503020204020204" pitchFamily="34" charset="-122"/>
                  <a:ea typeface="微软雅黑" panose="020B0503020204020204" pitchFamily="34" charset="-122"/>
                </a:rPr>
                <a:t>852</a:t>
              </a:r>
              <a:r>
                <a:rPr lang="zh-CN" altLang="en-US" sz="1200" dirty="0">
                  <a:latin typeface="微软雅黑" panose="020B0503020204020204" pitchFamily="34" charset="-122"/>
                  <a:ea typeface="微软雅黑" panose="020B0503020204020204" pitchFamily="34" charset="-122"/>
                </a:rPr>
                <a:t>）</a:t>
              </a:r>
              <a:r>
                <a:rPr lang="en-US" altLang="zh-CN" sz="1200" dirty="0">
                  <a:latin typeface="微软雅黑" panose="020B0503020204020204" pitchFamily="34" charset="-122"/>
                  <a:ea typeface="微软雅黑" panose="020B0503020204020204" pitchFamily="34" charset="-122"/>
                </a:rPr>
                <a:t>31070030</a:t>
              </a:r>
            </a:p>
            <a:p>
              <a:pPr>
                <a:lnSpc>
                  <a:spcPct val="150000"/>
                </a:lnSpc>
              </a:pPr>
              <a:r>
                <a:rPr lang="zh-CN" altLang="en-US" sz="1200" dirty="0">
                  <a:latin typeface="微软雅黑" panose="020B0503020204020204" pitchFamily="34" charset="-122"/>
                  <a:ea typeface="微软雅黑" panose="020B0503020204020204" pitchFamily="34" charset="-122"/>
                </a:rPr>
                <a:t>山西辦事處：太原市小店區昌盛街</a:t>
              </a:r>
              <a:r>
                <a:rPr lang="en-US" altLang="zh-CN" sz="1200" dirty="0">
                  <a:latin typeface="微软雅黑" panose="020B0503020204020204" pitchFamily="34" charset="-122"/>
                  <a:ea typeface="微软雅黑" panose="020B0503020204020204" pitchFamily="34" charset="-122"/>
                </a:rPr>
                <a:t>2</a:t>
              </a:r>
              <a:r>
                <a:rPr lang="zh-CN" altLang="en-US" sz="1200" dirty="0">
                  <a:latin typeface="微软雅黑" panose="020B0503020204020204" pitchFamily="34" charset="-122"/>
                  <a:ea typeface="微软雅黑" panose="020B0503020204020204" pitchFamily="34" charset="-122"/>
                </a:rPr>
                <a:t>號坤澤十里城</a:t>
              </a:r>
              <a:r>
                <a:rPr lang="en-US" altLang="zh-CN" sz="1200" dirty="0">
                  <a:latin typeface="微软雅黑" panose="020B0503020204020204" pitchFamily="34" charset="-122"/>
                  <a:ea typeface="微软雅黑" panose="020B0503020204020204" pitchFamily="34" charset="-122"/>
                </a:rPr>
                <a:t>A2-1112</a:t>
              </a:r>
            </a:p>
            <a:p>
              <a:pPr>
                <a:lnSpc>
                  <a:spcPct val="150000"/>
                </a:lnSpc>
              </a:pPr>
              <a:r>
                <a:rPr lang="zh-CN" altLang="en-US" sz="1200" dirty="0">
                  <a:latin typeface="微软雅黑" panose="020B0503020204020204" pitchFamily="34" charset="-122"/>
                  <a:ea typeface="微软雅黑" panose="020B0503020204020204" pitchFamily="34" charset="-122"/>
                </a:rPr>
                <a:t>聯絡電話</a:t>
              </a:r>
              <a:r>
                <a:rPr lang="en-US" altLang="zh-CN" sz="1200" dirty="0">
                  <a:latin typeface="微软雅黑" panose="020B0503020204020204" pitchFamily="34" charset="-122"/>
                  <a:ea typeface="微软雅黑" panose="020B0503020204020204" pitchFamily="34" charset="-122"/>
                  <a:sym typeface="Wingdings" panose="05000000000000000000" pitchFamily="2" charset="2"/>
                </a:rPr>
                <a:t>:</a:t>
              </a:r>
              <a:r>
                <a:rPr lang="zh-CN" altLang="en-US" sz="1200" dirty="0">
                  <a:latin typeface="微软雅黑" panose="020B0503020204020204" pitchFamily="34" charset="-122"/>
                  <a:ea typeface="微软雅黑" panose="020B0503020204020204" pitchFamily="34" charset="-122"/>
                  <a:sym typeface="Wingdings" panose="05000000000000000000" pitchFamily="2" charset="2"/>
                </a:rPr>
                <a:t>（</a:t>
              </a:r>
              <a:r>
                <a:rPr lang="en-US" altLang="zh-CN" sz="1200" dirty="0">
                  <a:latin typeface="微软雅黑" panose="020B0503020204020204" pitchFamily="34" charset="-122"/>
                  <a:ea typeface="微软雅黑" panose="020B0503020204020204" pitchFamily="34" charset="-122"/>
                  <a:sym typeface="Wingdings" panose="05000000000000000000" pitchFamily="2" charset="2"/>
                </a:rPr>
                <a:t>0351</a:t>
              </a:r>
              <a:r>
                <a:rPr lang="zh-CN" altLang="en-US" sz="1200" dirty="0">
                  <a:latin typeface="微软雅黑" panose="020B0503020204020204" pitchFamily="34" charset="-122"/>
                  <a:ea typeface="微软雅黑" panose="020B0503020204020204" pitchFamily="34" charset="-122"/>
                  <a:sym typeface="Wingdings" panose="05000000000000000000" pitchFamily="2" charset="2"/>
                </a:rPr>
                <a:t>）</a:t>
              </a:r>
              <a:r>
                <a:rPr lang="en-US" altLang="zh-CN" sz="1200" dirty="0">
                  <a:latin typeface="微软雅黑" panose="020B0503020204020204" pitchFamily="34" charset="-122"/>
                  <a:ea typeface="微软雅黑" panose="020B0503020204020204" pitchFamily="34" charset="-122"/>
                  <a:sym typeface="Wingdings" panose="05000000000000000000" pitchFamily="2" charset="2"/>
                </a:rPr>
                <a:t>15834135666</a:t>
              </a:r>
            </a:p>
            <a:p>
              <a:pPr>
                <a:lnSpc>
                  <a:spcPct val="150000"/>
                </a:lnSpc>
              </a:pPr>
              <a:r>
                <a:rPr lang="zh-CN" altLang="en-US" sz="1200" dirty="0">
                  <a:latin typeface="微软雅黑" panose="020B0503020204020204" pitchFamily="34" charset="-122"/>
                  <a:ea typeface="微软雅黑" panose="020B0503020204020204" pitchFamily="34" charset="-122"/>
                  <a:sym typeface="Wingdings" panose="05000000000000000000" pitchFamily="2" charset="2"/>
                </a:rPr>
                <a:t>商會手機</a:t>
              </a:r>
              <a:r>
                <a:rPr lang="en-US" altLang="zh-CN" sz="1200" dirty="0">
                  <a:latin typeface="微软雅黑" panose="020B0503020204020204" pitchFamily="34" charset="-122"/>
                  <a:ea typeface="微软雅黑" panose="020B0503020204020204" pitchFamily="34" charset="-122"/>
                  <a:sym typeface="Wingdings" panose="05000000000000000000" pitchFamily="2" charset="2"/>
                </a:rPr>
                <a:t> :</a:t>
              </a:r>
              <a:r>
                <a:rPr lang="zh-CN" altLang="en-US" sz="1200" dirty="0">
                  <a:latin typeface="微软雅黑" panose="020B0503020204020204" pitchFamily="34" charset="-122"/>
                  <a:ea typeface="微软雅黑" panose="020B0503020204020204" pitchFamily="34" charset="-122"/>
                </a:rPr>
                <a:t>（</a:t>
              </a:r>
              <a:r>
                <a:rPr lang="en-US" altLang="zh-CN" sz="1200" dirty="0">
                  <a:latin typeface="微软雅黑" panose="020B0503020204020204" pitchFamily="34" charset="-122"/>
                  <a:ea typeface="微软雅黑" panose="020B0503020204020204" pitchFamily="34" charset="-122"/>
                </a:rPr>
                <a:t>852</a:t>
              </a:r>
              <a:r>
                <a:rPr lang="zh-CN" altLang="en-US" sz="1200" dirty="0">
                  <a:latin typeface="微软雅黑" panose="020B0503020204020204" pitchFamily="34" charset="-122"/>
                  <a:ea typeface="微软雅黑" panose="020B0503020204020204" pitchFamily="34" charset="-122"/>
                </a:rPr>
                <a:t>）</a:t>
              </a:r>
              <a:r>
                <a:rPr lang="en-US" altLang="zh-CN" sz="1200" dirty="0">
                  <a:latin typeface="微软雅黑" panose="020B0503020204020204" pitchFamily="34" charset="-122"/>
                  <a:ea typeface="微软雅黑" panose="020B0503020204020204" pitchFamily="34" charset="-122"/>
                </a:rPr>
                <a:t>6221 8612</a:t>
              </a:r>
            </a:p>
          </p:txBody>
        </p:sp>
        <p:pic>
          <p:nvPicPr>
            <p:cNvPr id="25" name="图片 24">
              <a:extLst>
                <a:ext uri="{FF2B5EF4-FFF2-40B4-BE49-F238E27FC236}">
                  <a16:creationId xmlns:a16="http://schemas.microsoft.com/office/drawing/2014/main" id="{CE48AF1D-7A70-4051-A008-CF44771875AC}"/>
                </a:ext>
              </a:extLst>
            </p:cNvPr>
            <p:cNvPicPr>
              <a:picLocks noChangeAspect="1"/>
            </p:cNvPicPr>
            <p:nvPr/>
          </p:nvPicPr>
          <p:blipFill>
            <a:blip r:embed="rId9"/>
            <a:stretch>
              <a:fillRect/>
            </a:stretch>
          </p:blipFill>
          <p:spPr>
            <a:xfrm>
              <a:off x="1631680" y="4565802"/>
              <a:ext cx="1729261" cy="1735459"/>
            </a:xfrm>
            <a:prstGeom prst="rect">
              <a:avLst/>
            </a:prstGeom>
          </p:spPr>
        </p:pic>
        <p:pic>
          <p:nvPicPr>
            <p:cNvPr id="26" name="图片 25">
              <a:extLst>
                <a:ext uri="{FF2B5EF4-FFF2-40B4-BE49-F238E27FC236}">
                  <a16:creationId xmlns:a16="http://schemas.microsoft.com/office/drawing/2014/main" id="{461B39EF-61BA-42AD-804D-CAADC76A53B8}"/>
                </a:ext>
              </a:extLst>
            </p:cNvPr>
            <p:cNvPicPr>
              <a:picLocks noChangeAspect="1"/>
            </p:cNvPicPr>
            <p:nvPr/>
          </p:nvPicPr>
          <p:blipFill>
            <a:blip r:embed="rId10"/>
            <a:stretch>
              <a:fillRect/>
            </a:stretch>
          </p:blipFill>
          <p:spPr>
            <a:xfrm>
              <a:off x="3584161" y="4572000"/>
              <a:ext cx="1729261" cy="1729261"/>
            </a:xfrm>
            <a:prstGeom prst="rect">
              <a:avLst/>
            </a:prstGeom>
          </p:spPr>
        </p:pic>
      </p:grpSp>
    </p:spTree>
    <p:extLst>
      <p:ext uri="{BB962C8B-B14F-4D97-AF65-F5344CB8AC3E}">
        <p14:creationId xmlns:p14="http://schemas.microsoft.com/office/powerpoint/2010/main" val="3098179762"/>
      </p:ext>
    </p:extLst>
  </p:cSld>
  <p:clrMapOvr>
    <a:masterClrMapping/>
  </p:clrMapOvr>
  <mc:AlternateContent xmlns:mc="http://schemas.openxmlformats.org/markup-compatibility/2006" xmlns:p14="http://schemas.microsoft.com/office/powerpoint/2010/main">
    <mc:Choice Requires="p14">
      <p:transition spd="slow" p14:dur="1500" advClick="0">
        <p:random/>
      </p:transition>
    </mc:Choice>
    <mc:Fallback xmlns:p15="http://schemas.microsoft.com/office/powerpoint/2012/main" xmlns="">
      <p:transition spd="slow" advClick="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nodeType="afterGroup">
                            <p:stCondLst>
                              <p:cond delay="7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20"/>
                                        </p:tgtEl>
                                        <p:attrNameLst>
                                          <p:attrName>style.visibility</p:attrName>
                                        </p:attrNameLst>
                                      </p:cBhvr>
                                      <p:to>
                                        <p:strVal val="visible"/>
                                      </p:to>
                                    </p:set>
                                    <p:anim calcmode="lin" valueType="num">
                                      <p:cBhvr>
                                        <p:cTn id="15"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0"/>
                                        </p:tgtEl>
                                        <p:attrNameLst>
                                          <p:attrName>ppt_y</p:attrName>
                                        </p:attrNameLst>
                                      </p:cBhvr>
                                      <p:tavLst>
                                        <p:tav tm="0">
                                          <p:val>
                                            <p:strVal val="#ppt_y"/>
                                          </p:val>
                                        </p:tav>
                                        <p:tav tm="100000">
                                          <p:val>
                                            <p:strVal val="#ppt_y"/>
                                          </p:val>
                                        </p:tav>
                                      </p:tavLst>
                                    </p:anim>
                                    <p:anim calcmode="lin" valueType="num">
                                      <p:cBhvr>
                                        <p:cTn id="17"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0"/>
                                        </p:tgtEl>
                                      </p:cBhvr>
                                    </p:animEffect>
                                  </p:childTnLst>
                                </p:cTn>
                              </p:par>
                            </p:childTnLst>
                          </p:cTn>
                        </p:par>
                        <p:par>
                          <p:cTn id="20" fill="hold" nodeType="afterGroup">
                            <p:stCondLst>
                              <p:cond delay="1500"/>
                            </p:stCondLst>
                            <p:childTnLst>
                              <p:par>
                                <p:cTn id="21" presetID="2" presetClass="entr" presetSubtype="12"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0-#ppt_w/2"/>
                                          </p:val>
                                        </p:tav>
                                        <p:tav tm="100000">
                                          <p:val>
                                            <p:strVal val="#ppt_x"/>
                                          </p:val>
                                        </p:tav>
                                      </p:tavLst>
                                    </p:anim>
                                    <p:anim calcmode="lin" valueType="num">
                                      <p:cBhvr additive="base">
                                        <p:cTn id="24" dur="2000" fill="hold"/>
                                        <p:tgtEl>
                                          <p:spTgt spid="5"/>
                                        </p:tgtEl>
                                        <p:attrNameLst>
                                          <p:attrName>ppt_y</p:attrName>
                                        </p:attrNameLst>
                                      </p:cBhvr>
                                      <p:tavLst>
                                        <p:tav tm="0">
                                          <p:val>
                                            <p:strVal val="1+#ppt_h/2"/>
                                          </p:val>
                                        </p:tav>
                                        <p:tav tm="100000">
                                          <p:val>
                                            <p:strVal val="#ppt_y"/>
                                          </p:val>
                                        </p:tav>
                                      </p:tavLst>
                                    </p:anim>
                                  </p:childTnLst>
                                </p:cTn>
                              </p:par>
                              <p:par>
                                <p:cTn id="25" presetID="8" presetClass="emph" presetSubtype="0" fill="hold" nodeType="withEffect">
                                  <p:stCondLst>
                                    <p:cond delay="0"/>
                                  </p:stCondLst>
                                  <p:childTnLst>
                                    <p:animRot by="21600000">
                                      <p:cBhvr>
                                        <p:cTn id="26" dur="2000" fill="hold"/>
                                        <p:tgtEl>
                                          <p:spTgt spid="5"/>
                                        </p:tgtEl>
                                        <p:attrNameLst>
                                          <p:attrName>r</p:attrName>
                                        </p:attrNameLst>
                                      </p:cBhvr>
                                    </p:animRot>
                                  </p:childTnLst>
                                </p:cTn>
                              </p:par>
                              <p:par>
                                <p:cTn id="27" presetID="2" presetClass="entr" presetSubtype="12"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8"/>
                                        </p:tgtEl>
                                        <p:attrNameLst>
                                          <p:attrName>r</p:attrName>
                                        </p:attrNameLst>
                                      </p:cBhvr>
                                    </p:animRot>
                                  </p:childTnLst>
                                </p:cTn>
                              </p:par>
                              <p:par>
                                <p:cTn id="33" presetID="2" presetClass="entr" presetSubtype="12" fill="hold" nodeType="withEffect">
                                  <p:stCondLst>
                                    <p:cond delay="40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2000" fill="hold"/>
                                        <p:tgtEl>
                                          <p:spTgt spid="11"/>
                                        </p:tgtEl>
                                        <p:attrNameLst>
                                          <p:attrName>ppt_x</p:attrName>
                                        </p:attrNameLst>
                                      </p:cBhvr>
                                      <p:tavLst>
                                        <p:tav tm="0">
                                          <p:val>
                                            <p:strVal val="0-#ppt_w/2"/>
                                          </p:val>
                                        </p:tav>
                                        <p:tav tm="100000">
                                          <p:val>
                                            <p:strVal val="#ppt_x"/>
                                          </p:val>
                                        </p:tav>
                                      </p:tavLst>
                                    </p:anim>
                                    <p:anim calcmode="lin" valueType="num">
                                      <p:cBhvr additive="base">
                                        <p:cTn id="36" dur="2000" fill="hold"/>
                                        <p:tgtEl>
                                          <p:spTgt spid="11"/>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400"/>
                                  </p:stCondLst>
                                  <p:childTnLst>
                                    <p:animRot by="21600000">
                                      <p:cBhvr>
                                        <p:cTn id="38" dur="2000" fill="hold"/>
                                        <p:tgtEl>
                                          <p:spTgt spid="11"/>
                                        </p:tgtEl>
                                        <p:attrNameLst>
                                          <p:attrName>r</p:attrName>
                                        </p:attrNameLst>
                                      </p:cBhvr>
                                    </p:animRot>
                                  </p:childTnLst>
                                </p:cTn>
                              </p:par>
                              <p:par>
                                <p:cTn id="39" presetID="2" presetClass="entr" presetSubtype="12" fill="hold" nodeType="withEffect">
                                  <p:stCondLst>
                                    <p:cond delay="6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8" presetClass="emph" presetSubtype="0" fill="hold" nodeType="withEffect">
                                  <p:stCondLst>
                                    <p:cond delay="600"/>
                                  </p:stCondLst>
                                  <p:childTnLst>
                                    <p:animRot by="21600000">
                                      <p:cBhvr>
                                        <p:cTn id="44" dur="2000" fill="hold"/>
                                        <p:tgtEl>
                                          <p:spTgt spid="14"/>
                                        </p:tgtEl>
                                        <p:attrNameLst>
                                          <p:attrName>r</p:attrName>
                                        </p:attrNameLst>
                                      </p:cBhvr>
                                    </p:animRot>
                                  </p:childTnLst>
                                </p:cTn>
                              </p:par>
                              <p:par>
                                <p:cTn id="45" presetID="2" presetClass="entr" presetSubtype="12" fill="hold" nodeType="withEffect">
                                  <p:stCondLst>
                                    <p:cond delay="2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2000" fill="hold"/>
                                        <p:tgtEl>
                                          <p:spTgt spid="17"/>
                                        </p:tgtEl>
                                        <p:attrNameLst>
                                          <p:attrName>ppt_x</p:attrName>
                                        </p:attrNameLst>
                                      </p:cBhvr>
                                      <p:tavLst>
                                        <p:tav tm="0">
                                          <p:val>
                                            <p:strVal val="0-#ppt_w/2"/>
                                          </p:val>
                                        </p:tav>
                                        <p:tav tm="100000">
                                          <p:val>
                                            <p:strVal val="#ppt_x"/>
                                          </p:val>
                                        </p:tav>
                                      </p:tavLst>
                                    </p:anim>
                                    <p:anim calcmode="lin" valueType="num">
                                      <p:cBhvr additive="base">
                                        <p:cTn id="48" dur="2000" fill="hold"/>
                                        <p:tgtEl>
                                          <p:spTgt spid="17"/>
                                        </p:tgtEl>
                                        <p:attrNameLst>
                                          <p:attrName>ppt_y</p:attrName>
                                        </p:attrNameLst>
                                      </p:cBhvr>
                                      <p:tavLst>
                                        <p:tav tm="0">
                                          <p:val>
                                            <p:strVal val="1+#ppt_h/2"/>
                                          </p:val>
                                        </p:tav>
                                        <p:tav tm="100000">
                                          <p:val>
                                            <p:strVal val="#ppt_y"/>
                                          </p:val>
                                        </p:tav>
                                      </p:tavLst>
                                    </p:anim>
                                  </p:childTnLst>
                                </p:cTn>
                              </p:par>
                              <p:par>
                                <p:cTn id="49" presetID="8" presetClass="emph" presetSubtype="0" fill="hold" nodeType="withEffect">
                                  <p:stCondLst>
                                    <p:cond delay="800"/>
                                  </p:stCondLst>
                                  <p:childTnLst>
                                    <p:animRot by="21600000">
                                      <p:cBhvr>
                                        <p:cTn id="50" dur="2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AS_NET" val="2.0.50727.5485"/>
  <p:tag name="AS_OS" val="Microsoft Windows NT 6.1.7601 Service Pack 1"/>
  <p:tag name="AS_RELEASE_DATE" val="2018.04.09"/>
  <p:tag name="AS_TITLE" val="Aspose.Slides for .NET 2.0"/>
  <p:tag name="AS_VERSION" val="18.4"/>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自定义 2147">
      <a:dk1>
        <a:sysClr val="windowText" lastClr="000000"/>
      </a:dk1>
      <a:lt1>
        <a:sysClr val="window" lastClr="FFFFFF"/>
      </a:lt1>
      <a:dk2>
        <a:srgbClr val="6383A8"/>
      </a:dk2>
      <a:lt2>
        <a:srgbClr val="D5786F"/>
      </a:lt2>
      <a:accent1>
        <a:srgbClr val="D5786F"/>
      </a:accent1>
      <a:accent2>
        <a:srgbClr val="6383A8"/>
      </a:accent2>
      <a:accent3>
        <a:srgbClr val="D5786F"/>
      </a:accent3>
      <a:accent4>
        <a:srgbClr val="6383A8"/>
      </a:accent4>
      <a:accent5>
        <a:srgbClr val="D5786F"/>
      </a:accent5>
      <a:accent6>
        <a:srgbClr val="6383A8"/>
      </a:accent6>
      <a:hlink>
        <a:srgbClr val="0563C1"/>
      </a:hlink>
      <a:folHlink>
        <a:srgbClr val="954F72"/>
      </a:folHlink>
    </a:clrScheme>
    <a:fontScheme name="自定义 1">
      <a:majorFont>
        <a:latin typeface="Arial Black"/>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410</TotalTime>
  <Words>2200</Words>
  <Application>Microsoft Office PowerPoint</Application>
  <PresentationFormat>宽屏</PresentationFormat>
  <Paragraphs>77</Paragraphs>
  <Slides>14</Slides>
  <Notes>2</Notes>
  <HiddenSlides>0</HiddenSlides>
  <MMClips>1</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14</vt:i4>
      </vt:variant>
    </vt:vector>
  </HeadingPairs>
  <TitlesOfParts>
    <vt:vector size="23" baseType="lpstr">
      <vt:lpstr>-apple-system-font</vt:lpstr>
      <vt:lpstr>Helvetica Neue</vt:lpstr>
      <vt:lpstr>line-through</vt:lpstr>
      <vt:lpstr>微软雅黑</vt:lpstr>
      <vt:lpstr>Arial</vt:lpstr>
      <vt:lpstr>Arial Black</vt:lpstr>
      <vt:lpstr>Calibri</vt:lpstr>
      <vt:lpstr>Impact</vt:lpstr>
      <vt:lpstr>Office 主题</vt:lpstr>
      <vt:lpstr>PowerPoint 演示文稿</vt:lpstr>
      <vt:lpstr>PowerPoint 演示文稿</vt:lpstr>
      <vt:lpstr>PowerPoint 演示文稿</vt:lpstr>
      <vt:lpstr>PowerPoint 演示文稿</vt:lpstr>
      <vt:lpstr> 參評條件 </vt:lpstr>
      <vt:lpstr> 參評條件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风云办公</Manager>
  <Company>上海剑姬网络科技有限公司</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风云办公PPT模板</dc:title>
  <dc:creator>风云办公</dc:creator>
  <cp:keywords>风云办公</cp:keywords>
  <dc:description>风云办公 http://www.ppt118.com</dc:description>
  <cp:lastModifiedBy>hksxcc</cp:lastModifiedBy>
  <cp:revision>43</cp:revision>
  <dcterms:created xsi:type="dcterms:W3CDTF">2015-05-05T08:02:14Z</dcterms:created>
  <dcterms:modified xsi:type="dcterms:W3CDTF">2020-01-08T09:47:00Z</dcterms:modified>
</cp:coreProperties>
</file>